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</p:sldIdLst>
  <p:sldSz cy="10287000" cx="18288000"/>
  <p:notesSz cx="18288000" cy="10287000"/>
  <p:embeddedFontLst>
    <p:embeddedFont>
      <p:font typeface="Inter"/>
      <p:bold r:id="rId105"/>
      <p:boldItalic r:id="rId106"/>
    </p:embeddedFont>
    <p:embeddedFont>
      <p:font typeface="Lato Black"/>
      <p:bold r:id="rId107"/>
      <p:boldItalic r:id="rId108"/>
    </p:embeddedFont>
    <p:embeddedFont>
      <p:font typeface="Helvetica Neue"/>
      <p:regular r:id="rId109"/>
      <p:bold r:id="rId110"/>
      <p:italic r:id="rId111"/>
      <p:boldItalic r:id="rId112"/>
    </p:embeddedFont>
    <p:embeddedFont>
      <p:font typeface="NTR"/>
      <p:regular r:id="rId113"/>
    </p:embeddedFont>
    <p:embeddedFont>
      <p:font typeface="Roboto"/>
      <p:bold r:id="rId114"/>
      <p:boldItalic r:id="rId115"/>
    </p:embeddedFont>
    <p:embeddedFont>
      <p:font typeface="Arimo"/>
      <p:regular r:id="rId116"/>
      <p:bold r:id="rId117"/>
      <p:italic r:id="rId118"/>
      <p:boldItalic r:id="rId119"/>
    </p:embeddedFont>
    <p:embeddedFont>
      <p:font typeface="Montserrat"/>
      <p:regular r:id="rId120"/>
      <p:bold r:id="rId121"/>
      <p:italic r:id="rId122"/>
      <p:boldItalic r:id="rId123"/>
    </p:embeddedFont>
    <p:embeddedFont>
      <p:font typeface="Poppins"/>
      <p:regular r:id="rId124"/>
      <p:bold r:id="rId125"/>
      <p:italic r:id="rId126"/>
      <p:boldItalic r:id="rId127"/>
    </p:embeddedFont>
    <p:embeddedFont>
      <p:font typeface="Bebas Neue"/>
      <p:regular r:id="rId128"/>
    </p:embeddedFont>
    <p:embeddedFont>
      <p:font typeface="Arvo"/>
      <p:regular r:id="rId129"/>
      <p:bold r:id="rId130"/>
      <p:italic r:id="rId131"/>
      <p:boldItalic r:id="rId132"/>
    </p:embeddedFont>
    <p:embeddedFont>
      <p:font typeface="Eczar"/>
      <p:bold r:id="rId133"/>
    </p:embeddedFont>
    <p:embeddedFont>
      <p:font typeface="Quicksand"/>
      <p:regular r:id="rId134"/>
      <p:bold r:id="rId135"/>
    </p:embeddedFont>
    <p:embeddedFont>
      <p:font typeface="Oswald"/>
      <p:bold r:id="rId136"/>
    </p:embeddedFont>
    <p:embeddedFont>
      <p:font typeface="DM Sans"/>
      <p:regular r:id="rId137"/>
      <p:bold r:id="rId138"/>
      <p:italic r:id="rId139"/>
      <p:boldItalic r:id="rId140"/>
    </p:embeddedFont>
    <p:embeddedFont>
      <p:font typeface="Anton"/>
      <p:regular r:id="rId141"/>
    </p:embeddedFont>
    <p:embeddedFont>
      <p:font typeface="Martel Heavy"/>
      <p:bold r:id="rId142"/>
    </p:embeddedFont>
    <p:embeddedFont>
      <p:font typeface="Nunito"/>
      <p:bold r:id="rId143"/>
      <p:boldItalic r:id="rId144"/>
    </p:embeddedFont>
    <p:embeddedFont>
      <p:font typeface="Maven Pro"/>
      <p:regular r:id="rId145"/>
      <p:bold r:id="rId146"/>
    </p:embeddedFont>
    <p:embeddedFont>
      <p:font typeface="Public Sans"/>
      <p:regular r:id="rId147"/>
      <p:bold r:id="rId148"/>
      <p:italic r:id="rId149"/>
      <p:boldItalic r:id="rId150"/>
    </p:embeddedFont>
    <p:embeddedFont>
      <p:font typeface="Signika"/>
      <p:bold r:id="rId151"/>
    </p:embeddedFont>
    <p:embeddedFont>
      <p:font typeface="Hind Guntur"/>
      <p:bold r:id="rId152"/>
    </p:embeddedFont>
    <p:embeddedFont>
      <p:font typeface="Open Sans ExtraBold"/>
      <p:bold r:id="rId153"/>
      <p:boldItalic r:id="rId154"/>
    </p:embeddedFont>
    <p:embeddedFont>
      <p:font typeface="Open Sans"/>
      <p:bold r:id="rId155"/>
      <p:boldItalic r:id="rId1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000000"/>
          </p15:clr>
        </p15:guide>
        <p15:guide id="2" pos="2448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LatoBlack-bold.fntdata"/><Relationship Id="rId106" Type="http://schemas.openxmlformats.org/officeDocument/2006/relationships/font" Target="fonts/Inter-boldItalic.fntdata"/><Relationship Id="rId105" Type="http://schemas.openxmlformats.org/officeDocument/2006/relationships/font" Target="fonts/Inter-bold.fntdata"/><Relationship Id="rId104" Type="http://schemas.openxmlformats.org/officeDocument/2006/relationships/slide" Target="slides/slide99.xml"/><Relationship Id="rId109" Type="http://schemas.openxmlformats.org/officeDocument/2006/relationships/font" Target="fonts/HelveticaNeue-regular.fntdata"/><Relationship Id="rId108" Type="http://schemas.openxmlformats.org/officeDocument/2006/relationships/font" Target="fonts/LatoBlack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Arvo-regular.fntdata"/><Relationship Id="rId128" Type="http://schemas.openxmlformats.org/officeDocument/2006/relationships/font" Target="fonts/BebasNeue-regular.fntdata"/><Relationship Id="rId127" Type="http://schemas.openxmlformats.org/officeDocument/2006/relationships/font" Target="fonts/Poppins-boldItalic.fntdata"/><Relationship Id="rId126" Type="http://schemas.openxmlformats.org/officeDocument/2006/relationships/font" Target="fonts/Poppins-italic.fntdata"/><Relationship Id="rId26" Type="http://schemas.openxmlformats.org/officeDocument/2006/relationships/slide" Target="slides/slide21.xml"/><Relationship Id="rId121" Type="http://schemas.openxmlformats.org/officeDocument/2006/relationships/font" Target="fonts/Montserrat-bold.fntdata"/><Relationship Id="rId25" Type="http://schemas.openxmlformats.org/officeDocument/2006/relationships/slide" Target="slides/slide20.xml"/><Relationship Id="rId120" Type="http://schemas.openxmlformats.org/officeDocument/2006/relationships/font" Target="fonts/Montserrat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Poppins-bold.fntdata"/><Relationship Id="rId29" Type="http://schemas.openxmlformats.org/officeDocument/2006/relationships/slide" Target="slides/slide24.xml"/><Relationship Id="rId124" Type="http://schemas.openxmlformats.org/officeDocument/2006/relationships/font" Target="fonts/Poppins-regular.fntdata"/><Relationship Id="rId123" Type="http://schemas.openxmlformats.org/officeDocument/2006/relationships/font" Target="fonts/Montserrat-boldItalic.fntdata"/><Relationship Id="rId122" Type="http://schemas.openxmlformats.org/officeDocument/2006/relationships/font" Target="fonts/Montserrat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Arimo-italic.fntdata"/><Relationship Id="rId117" Type="http://schemas.openxmlformats.org/officeDocument/2006/relationships/font" Target="fonts/Arimo-bold.fntdata"/><Relationship Id="rId116" Type="http://schemas.openxmlformats.org/officeDocument/2006/relationships/font" Target="fonts/Arimo-regular.fntdata"/><Relationship Id="rId115" Type="http://schemas.openxmlformats.org/officeDocument/2006/relationships/font" Target="fonts/Roboto-boldItalic.fntdata"/><Relationship Id="rId119" Type="http://schemas.openxmlformats.org/officeDocument/2006/relationships/font" Target="fonts/Arimo-boldItalic.fntdata"/><Relationship Id="rId15" Type="http://schemas.openxmlformats.org/officeDocument/2006/relationships/slide" Target="slides/slide10.xml"/><Relationship Id="rId110" Type="http://schemas.openxmlformats.org/officeDocument/2006/relationships/font" Target="fonts/HelveticaNeue-bold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Roboto-bold.fntdata"/><Relationship Id="rId18" Type="http://schemas.openxmlformats.org/officeDocument/2006/relationships/slide" Target="slides/slide13.xml"/><Relationship Id="rId113" Type="http://schemas.openxmlformats.org/officeDocument/2006/relationships/font" Target="fonts/NTR-regular.fntdata"/><Relationship Id="rId112" Type="http://schemas.openxmlformats.org/officeDocument/2006/relationships/font" Target="fonts/HelveticaNeue-boldItalic.fntdata"/><Relationship Id="rId111" Type="http://schemas.openxmlformats.org/officeDocument/2006/relationships/font" Target="fonts/HelveticaNeue-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font" Target="fonts/PublicSans-boldItalic.fntdata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PublicSans-italic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PublicSans-bold.fntdata"/><Relationship Id="rId9" Type="http://schemas.openxmlformats.org/officeDocument/2006/relationships/slide" Target="slides/slide4.xml"/><Relationship Id="rId143" Type="http://schemas.openxmlformats.org/officeDocument/2006/relationships/font" Target="fonts/Nunito-bold.fntdata"/><Relationship Id="rId142" Type="http://schemas.openxmlformats.org/officeDocument/2006/relationships/font" Target="fonts/MartelHeavy-bold.fntdata"/><Relationship Id="rId141" Type="http://schemas.openxmlformats.org/officeDocument/2006/relationships/font" Target="fonts/Anton-regular.fntdata"/><Relationship Id="rId140" Type="http://schemas.openxmlformats.org/officeDocument/2006/relationships/font" Target="fonts/DMSans-boldItalic.fntdata"/><Relationship Id="rId5" Type="http://schemas.openxmlformats.org/officeDocument/2006/relationships/notesMaster" Target="notesMasters/notesMaster1.xml"/><Relationship Id="rId147" Type="http://schemas.openxmlformats.org/officeDocument/2006/relationships/font" Target="fonts/PublicSans-regular.fntdata"/><Relationship Id="rId6" Type="http://schemas.openxmlformats.org/officeDocument/2006/relationships/slide" Target="slides/slide1.xml"/><Relationship Id="rId146" Type="http://schemas.openxmlformats.org/officeDocument/2006/relationships/font" Target="fonts/MavenPro-bold.fntdata"/><Relationship Id="rId7" Type="http://schemas.openxmlformats.org/officeDocument/2006/relationships/slide" Target="slides/slide2.xml"/><Relationship Id="rId145" Type="http://schemas.openxmlformats.org/officeDocument/2006/relationships/font" Target="fonts/MavenPro-regular.fntdata"/><Relationship Id="rId8" Type="http://schemas.openxmlformats.org/officeDocument/2006/relationships/slide" Target="slides/slide3.xml"/><Relationship Id="rId144" Type="http://schemas.openxmlformats.org/officeDocument/2006/relationships/font" Target="fonts/Nunito-boldItalic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DMSans-italic.fntdata"/><Relationship Id="rId138" Type="http://schemas.openxmlformats.org/officeDocument/2006/relationships/font" Target="fonts/DMSans-bold.fntdata"/><Relationship Id="rId137" Type="http://schemas.openxmlformats.org/officeDocument/2006/relationships/font" Target="fonts/DMSans-regular.fntdata"/><Relationship Id="rId132" Type="http://schemas.openxmlformats.org/officeDocument/2006/relationships/font" Target="fonts/Arvo-boldItalic.fntdata"/><Relationship Id="rId131" Type="http://schemas.openxmlformats.org/officeDocument/2006/relationships/font" Target="fonts/Arvo-italic.fntdata"/><Relationship Id="rId130" Type="http://schemas.openxmlformats.org/officeDocument/2006/relationships/font" Target="fonts/Arvo-bold.fntdata"/><Relationship Id="rId136" Type="http://schemas.openxmlformats.org/officeDocument/2006/relationships/font" Target="fonts/Oswald-bold.fntdata"/><Relationship Id="rId135" Type="http://schemas.openxmlformats.org/officeDocument/2006/relationships/font" Target="fonts/Quicksand-bold.fntdata"/><Relationship Id="rId134" Type="http://schemas.openxmlformats.org/officeDocument/2006/relationships/font" Target="fonts/Quicksand-regular.fntdata"/><Relationship Id="rId133" Type="http://schemas.openxmlformats.org/officeDocument/2006/relationships/font" Target="fonts/Eczar-bold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154" Type="http://schemas.openxmlformats.org/officeDocument/2006/relationships/font" Target="fonts/OpenSansExtraBold-boldItalic.fntdata"/><Relationship Id="rId58" Type="http://schemas.openxmlformats.org/officeDocument/2006/relationships/slide" Target="slides/slide53.xml"/><Relationship Id="rId153" Type="http://schemas.openxmlformats.org/officeDocument/2006/relationships/font" Target="fonts/OpenSansExtraBold-bold.fntdata"/><Relationship Id="rId152" Type="http://schemas.openxmlformats.org/officeDocument/2006/relationships/font" Target="fonts/HindGuntur-bold.fntdata"/><Relationship Id="rId151" Type="http://schemas.openxmlformats.org/officeDocument/2006/relationships/font" Target="fonts/Signika-bold.fntdata"/><Relationship Id="rId156" Type="http://schemas.openxmlformats.org/officeDocument/2006/relationships/font" Target="fonts/OpenSans-boldItalic.fntdata"/><Relationship Id="rId155" Type="http://schemas.openxmlformats.org/officeDocument/2006/relationships/font" Target="fonts/Open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6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6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6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6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6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6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7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7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7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7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7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7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7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7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7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7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8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8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8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8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8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8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8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8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8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8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9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9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9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9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9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9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9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9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9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9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9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9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9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hyperlink" Target="https://docs.google.com/document/d/1yRPubOiWQfWkkOlwA-1n4-VWJ7KWMpNBmzeYuBSxeck/edit?usp=sharing" TargetMode="External"/><Relationship Id="rId5" Type="http://schemas.openxmlformats.org/officeDocument/2006/relationships/hyperlink" Target="https://docs.google.com/document/d/1yRPubOiWQfWkkOlwA-1n4-VWJ7KWMpNBmzeYuBSxeck/edit?usp=shar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Relationship Id="rId4" Type="http://schemas.openxmlformats.org/officeDocument/2006/relationships/hyperlink" Target="https://data.mendeley.com/datasets/47ydz8v6nd/6" TargetMode="External"/><Relationship Id="rId9" Type="http://schemas.openxmlformats.org/officeDocument/2006/relationships/hyperlink" Target="https://data.humdata.org/dataset/world-bank-agriculture-and-rural-development-indicators-for-niger?force_layout=desktop" TargetMode="External"/><Relationship Id="rId5" Type="http://schemas.openxmlformats.org/officeDocument/2006/relationships/hyperlink" Target="https://data.worldbank.org/indicator/AG.LND.AGRI.ZS?locations=NE" TargetMode="External"/><Relationship Id="rId6" Type="http://schemas.openxmlformats.org/officeDocument/2006/relationships/hyperlink" Target="https://data.chc.ucsb.edu/products/CHIRPS-2.0/" TargetMode="External"/><Relationship Id="rId7" Type="http://schemas.openxmlformats.org/officeDocument/2006/relationships/hyperlink" Target="https://www.worldometers.info/demographics/niger-demographics/#urb" TargetMode="External"/><Relationship Id="rId8" Type="http://schemas.openxmlformats.org/officeDocument/2006/relationships/hyperlink" Target="https://www.worldometers.info/world-population/niger-population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hyperlink" Target="https://data.chc.ucsb.edu/products/CHIRPS-2.0/" TargetMode="External"/><Relationship Id="rId5" Type="http://schemas.openxmlformats.org/officeDocument/2006/relationships/hyperlink" Target="https://data.chc.ucsb.edu/products/CHIRPS-2.0/" TargetMode="External"/><Relationship Id="rId6" Type="http://schemas.openxmlformats.org/officeDocument/2006/relationships/hyperlink" Target="https://www.worldometers.info/demographics/niger-demographics/#urb" TargetMode="External"/><Relationship Id="rId7" Type="http://schemas.openxmlformats.org/officeDocument/2006/relationships/hyperlink" Target="https://www.worldometers.info/demographics/niger-demographics/#urb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9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4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3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7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5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7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8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6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0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6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2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3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3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4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9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1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4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0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5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5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2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7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8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2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0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6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3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9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6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4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8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" name="Google Shape;22;p3"/>
          <p:cNvSpPr txBox="1"/>
          <p:nvPr/>
        </p:nvSpPr>
        <p:spPr>
          <a:xfrm>
            <a:off x="154597" y="4158948"/>
            <a:ext cx="9219293" cy="2621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4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50">
                <a:solidFill>
                  <a:srgbClr val="FFFFFF"/>
                </a:solidFill>
                <a:latin typeface="Signika"/>
                <a:ea typeface="Signika"/>
                <a:cs typeface="Signika"/>
                <a:sym typeface="Signika"/>
              </a:rPr>
              <a:t>DESERTIFICATION</a:t>
            </a:r>
            <a:endParaRPr/>
          </a:p>
        </p:txBody>
      </p:sp>
      <p:sp>
        <p:nvSpPr>
          <p:cNvPr id="23" name="Google Shape;23;p3"/>
          <p:cNvSpPr txBox="1"/>
          <p:nvPr/>
        </p:nvSpPr>
        <p:spPr>
          <a:xfrm>
            <a:off x="1417458" y="5519623"/>
            <a:ext cx="5847985" cy="1543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SAHEL REGION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" name="Google Shape;111;p12"/>
          <p:cNvSpPr txBox="1"/>
          <p:nvPr/>
        </p:nvSpPr>
        <p:spPr>
          <a:xfrm>
            <a:off x="7564402" y="450056"/>
            <a:ext cx="3986573" cy="2605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PYGAL</a:t>
            </a:r>
            <a:endParaRPr/>
          </a:p>
        </p:txBody>
      </p:sp>
      <p:sp>
        <p:nvSpPr>
          <p:cNvPr id="112" name="Google Shape;112;p12"/>
          <p:cNvSpPr txBox="1"/>
          <p:nvPr/>
        </p:nvSpPr>
        <p:spPr>
          <a:xfrm>
            <a:off x="10882964" y="4203965"/>
            <a:ext cx="7072250" cy="1468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Pygal, a Python visualization libr</a:t>
            </a:r>
            <a:endParaRPr/>
          </a:p>
          <a:p>
            <a:pPr indent="0" lvl="0" marL="0" marR="0" rtl="0" algn="l">
              <a:lnSpc>
                <a:spcPct val="129964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simplifies chart creation with</a:t>
            </a:r>
            <a:endParaRPr/>
          </a:p>
        </p:txBody>
      </p:sp>
      <p:sp>
        <p:nvSpPr>
          <p:cNvPr id="113" name="Google Shape;113;p12"/>
          <p:cNvSpPr txBox="1"/>
          <p:nvPr/>
        </p:nvSpPr>
        <p:spPr>
          <a:xfrm>
            <a:off x="10882964" y="5128271"/>
            <a:ext cx="1962503" cy="10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intuitive</a:t>
            </a:r>
            <a:endParaRPr/>
          </a:p>
        </p:txBody>
      </p:sp>
      <p:sp>
        <p:nvSpPr>
          <p:cNvPr id="114" name="Google Shape;114;p12"/>
          <p:cNvSpPr txBox="1"/>
          <p:nvPr/>
        </p:nvSpPr>
        <p:spPr>
          <a:xfrm>
            <a:off x="13100872" y="5128271"/>
            <a:ext cx="2320343" cy="10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interface,</a:t>
            </a:r>
            <a:endParaRPr/>
          </a:p>
        </p:txBody>
      </p:sp>
      <p:sp>
        <p:nvSpPr>
          <p:cNvPr id="115" name="Google Shape;115;p12"/>
          <p:cNvSpPr txBox="1"/>
          <p:nvPr/>
        </p:nvSpPr>
        <p:spPr>
          <a:xfrm>
            <a:off x="15653865" y="5128271"/>
            <a:ext cx="1866412" cy="10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emphasi</a:t>
            </a:r>
            <a:endParaRPr/>
          </a:p>
        </p:txBody>
      </p:sp>
      <p:sp>
        <p:nvSpPr>
          <p:cNvPr id="116" name="Google Shape;116;p12"/>
          <p:cNvSpPr txBox="1"/>
          <p:nvPr/>
        </p:nvSpPr>
        <p:spPr>
          <a:xfrm>
            <a:off x="10882964" y="5590424"/>
            <a:ext cx="7105875" cy="4241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interactivity. Integrated seamle</a:t>
            </a:r>
            <a:endParaRPr/>
          </a:p>
          <a:p>
            <a:pPr indent="0" lvl="0" marL="0" marR="0" rtl="0" algn="l">
              <a:lnSpc>
                <a:spcPct val="129964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with Python, it effortlessly gener</a:t>
            </a:r>
            <a:endParaRPr/>
          </a:p>
          <a:p>
            <a:pPr indent="0" lvl="0" marL="0" marR="0" rtl="0" algn="l">
              <a:lnSpc>
                <a:spcPct val="12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diverse charts like line, bar, and</a:t>
            </a:r>
            <a:endParaRPr/>
          </a:p>
          <a:p>
            <a:pPr indent="0" lvl="0" marL="0" marR="0" rtl="0" algn="l">
              <a:lnSpc>
                <a:spcPct val="12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graphs. Pygal's focus on simpl</a:t>
            </a:r>
            <a:endParaRPr/>
          </a:p>
          <a:p>
            <a:pPr indent="0" lvl="0" marL="0" marR="0" rtl="0" algn="l">
              <a:lnSpc>
                <a:spcPct val="129964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empowers users to craft compel</a:t>
            </a:r>
            <a:endParaRPr/>
          </a:p>
          <a:p>
            <a:pPr indent="0" lvl="0" marL="0" marR="0" rtl="0" algn="l">
              <a:lnSpc>
                <a:spcPct val="12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visualizations, making it a valu</a:t>
            </a:r>
            <a:endParaRPr/>
          </a:p>
          <a:p>
            <a:pPr indent="0" lvl="0" marL="0" marR="0" rtl="0" algn="l">
              <a:lnSpc>
                <a:spcPct val="129928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tool for data presentation</a:t>
            </a:r>
            <a:endParaRPr/>
          </a:p>
          <a:p>
            <a:pPr indent="0" lvl="0" marL="0" marR="0" rtl="0" algn="l">
              <a:lnSpc>
                <a:spcPct val="12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exploration in Python.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" name="Google Shape;122;p13"/>
          <p:cNvSpPr txBox="1"/>
          <p:nvPr/>
        </p:nvSpPr>
        <p:spPr>
          <a:xfrm>
            <a:off x="188414" y="2497514"/>
            <a:ext cx="11100542" cy="49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1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Case Study</a:t>
            </a:r>
            <a:endParaRPr/>
          </a:p>
        </p:txBody>
      </p:sp>
      <p:sp>
        <p:nvSpPr>
          <p:cNvPr id="123" name="Google Shape;123;p13"/>
          <p:cNvSpPr txBox="1"/>
          <p:nvPr/>
        </p:nvSpPr>
        <p:spPr>
          <a:xfrm>
            <a:off x="365967" y="5078956"/>
            <a:ext cx="6629332" cy="1431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u="sng" strike="sngStrike">
                <a:solidFill>
                  <a:schemeClr val="hlink"/>
                </a:solidFill>
                <a:latin typeface="Bebas Neue"/>
                <a:ea typeface="Bebas Neue"/>
                <a:cs typeface="Bebas Neue"/>
                <a:sym typeface="Bebas Neue"/>
                <a:hlinkClick r:id="rId5"/>
              </a:rPr>
              <a:t>Desertification in Sahel Region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9" name="Google Shape;129;p14"/>
          <p:cNvSpPr txBox="1"/>
          <p:nvPr/>
        </p:nvSpPr>
        <p:spPr>
          <a:xfrm>
            <a:off x="7091013" y="114166"/>
            <a:ext cx="5108800" cy="20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8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Sahel Region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" name="Google Shape;140;p16"/>
          <p:cNvSpPr txBox="1"/>
          <p:nvPr/>
        </p:nvSpPr>
        <p:spPr>
          <a:xfrm>
            <a:off x="2360824" y="944352"/>
            <a:ext cx="6494771" cy="2453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Average vegetation cover</a:t>
            </a:r>
            <a:endParaRPr/>
          </a:p>
          <a:p>
            <a:pPr indent="0" lvl="0" marL="0" marR="0" rtl="0" algn="l">
              <a:lnSpc>
                <a:spcPct val="119928"/>
              </a:lnSpc>
              <a:spcBef>
                <a:spcPts val="51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[1982–2006] derived from</a:t>
            </a:r>
            <a:endParaRPr/>
          </a:p>
          <a:p>
            <a:pPr indent="0" lvl="0" marL="0" marR="0" rtl="0" algn="l">
              <a:lnSpc>
                <a:spcPct val="119928"/>
              </a:lnSpc>
              <a:spcBef>
                <a:spcPts val="51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AVHRR satellite data at 8km</a:t>
            </a:r>
            <a:endParaRPr/>
          </a:p>
          <a:p>
            <a:pPr indent="0" lvl="0" marL="0" marR="0" rtl="0" algn="l">
              <a:lnSpc>
                <a:spcPct val="119928"/>
              </a:lnSpc>
              <a:spcBef>
                <a:spcPts val="51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resolution.</a:t>
            </a:r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2360824" y="3432917"/>
            <a:ext cx="6094285" cy="145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Denser vegetation cover is</a:t>
            </a:r>
            <a:endParaRPr/>
          </a:p>
          <a:p>
            <a:pPr indent="0" lvl="0" marL="0" marR="0" rtl="0" algn="l">
              <a:lnSpc>
                <a:spcPct val="119928"/>
              </a:lnSpc>
              <a:spcBef>
                <a:spcPts val="51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shown as dark green</a:t>
            </a:r>
            <a:endParaRPr/>
          </a:p>
        </p:txBody>
      </p:sp>
      <p:sp>
        <p:nvSpPr>
          <p:cNvPr id="142" name="Google Shape;142;p16"/>
          <p:cNvSpPr txBox="1"/>
          <p:nvPr/>
        </p:nvSpPr>
        <p:spPr>
          <a:xfrm>
            <a:off x="2360824" y="5349640"/>
            <a:ext cx="6162962" cy="959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Rain normalized vegetation</a:t>
            </a:r>
            <a:endParaRPr/>
          </a:p>
        </p:txBody>
      </p:sp>
      <p:sp>
        <p:nvSpPr>
          <p:cNvPr id="143" name="Google Shape;143;p16"/>
          <p:cNvSpPr txBox="1"/>
          <p:nvPr/>
        </p:nvSpPr>
        <p:spPr>
          <a:xfrm>
            <a:off x="2360824" y="5847353"/>
            <a:ext cx="7764106" cy="1955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production 1982–2006 derived from</a:t>
            </a:r>
            <a:endParaRPr/>
          </a:p>
          <a:p>
            <a:pPr indent="0" lvl="0" marL="0" marR="0" rtl="0" algn="l">
              <a:lnSpc>
                <a:spcPct val="119928"/>
              </a:lnSpc>
              <a:spcBef>
                <a:spcPts val="51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the ratio of annual vegetation</a:t>
            </a:r>
            <a:endParaRPr/>
          </a:p>
          <a:p>
            <a:pPr indent="0" lvl="0" marL="0" marR="0" rtl="0" algn="l">
              <a:lnSpc>
                <a:spcPct val="119928"/>
              </a:lnSpc>
              <a:spcBef>
                <a:spcPts val="51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cover (AVHRR) to annual rainfall.</a:t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2360824" y="7838206"/>
            <a:ext cx="6162962" cy="959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Rain normalized vegetation</a:t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2360824" y="8335918"/>
            <a:ext cx="8093462" cy="19553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production disentangles vegetation</a:t>
            </a:r>
            <a:endParaRPr/>
          </a:p>
          <a:p>
            <a:pPr indent="0" lvl="0" marL="0" marR="0" rtl="0" algn="l">
              <a:lnSpc>
                <a:spcPct val="119928"/>
              </a:lnSpc>
              <a:spcBef>
                <a:spcPts val="51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changes caused by rainfall</a:t>
            </a:r>
            <a:endParaRPr/>
          </a:p>
          <a:p>
            <a:pPr indent="0" lvl="0" marL="0" marR="0" rtl="0" algn="l">
              <a:lnSpc>
                <a:spcPct val="119928"/>
              </a:lnSpc>
              <a:spcBef>
                <a:spcPts val="51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variation from other factors.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1" name="Google Shape;151;p17"/>
          <p:cNvSpPr txBox="1"/>
          <p:nvPr/>
        </p:nvSpPr>
        <p:spPr>
          <a:xfrm>
            <a:off x="2360823" y="946584"/>
            <a:ext cx="7502643" cy="20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Greening and browning trends in</a:t>
            </a:r>
            <a:endParaRPr/>
          </a:p>
          <a:p>
            <a:pPr indent="0" lvl="0" marL="0" marR="0" rtl="0" algn="l">
              <a:lnSpc>
                <a:spcPct val="119931"/>
              </a:lnSpc>
              <a:spcBef>
                <a:spcPts val="531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average vegetation cover 1982–</a:t>
            </a:r>
            <a:endParaRPr/>
          </a:p>
          <a:p>
            <a:pPr indent="0" lvl="0" marL="0" marR="0" rtl="0" algn="l">
              <a:lnSpc>
                <a:spcPct val="119931"/>
              </a:lnSpc>
              <a:spcBef>
                <a:spcPts val="581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2006.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2360823" y="3009064"/>
            <a:ext cx="7588581" cy="2025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Absolute vegetation growth has</a:t>
            </a:r>
            <a:endParaRPr/>
          </a:p>
          <a:p>
            <a:pPr indent="0" lvl="0" marL="0" marR="0" rtl="0" algn="l">
              <a:lnSpc>
                <a:spcPct val="119931"/>
              </a:lnSpc>
              <a:spcBef>
                <a:spcPts val="531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increased (green) in the Sahel</a:t>
            </a:r>
            <a:endParaRPr/>
          </a:p>
          <a:p>
            <a:pPr indent="0" lvl="0" marL="0" marR="0" rtl="0" algn="l">
              <a:lnSpc>
                <a:spcPct val="119931"/>
              </a:lnSpc>
              <a:spcBef>
                <a:spcPts val="581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since the droughts in the 1980</a:t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2046249" y="5354910"/>
            <a:ext cx="8289047" cy="22778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Trends in rain normalized vegetation</a:t>
            </a:r>
            <a:endParaRPr/>
          </a:p>
          <a:p>
            <a:pPr indent="0" lvl="0" marL="0" marR="0" rtl="0" algn="l">
              <a:lnSpc>
                <a:spcPct val="119923"/>
              </a:lnSpc>
              <a:spcBef>
                <a:spcPts val="57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production 1982–2006. Trends are shown</a:t>
            </a:r>
            <a:endParaRPr/>
          </a:p>
          <a:p>
            <a:pPr indent="0" lvl="0" marL="0" marR="0" rtl="0" algn="l">
              <a:lnSpc>
                <a:spcPct val="119923"/>
              </a:lnSpc>
              <a:spcBef>
                <a:spcPts val="517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for areas with </a:t>
            </a:r>
            <a:r>
              <a:rPr lang="en-US" sz="260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&lt; </a:t>
            </a:r>
            <a:r>
              <a:rPr lang="en-US" sz="26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900 mm rainfall per</a:t>
            </a:r>
            <a:endParaRPr/>
          </a:p>
          <a:p>
            <a:pPr indent="0" lvl="0" marL="0" marR="0" rtl="0" algn="l">
              <a:lnSpc>
                <a:spcPct val="119923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year.</a:t>
            </a:r>
            <a:endParaRPr/>
          </a:p>
        </p:txBody>
      </p:sp>
      <p:sp>
        <p:nvSpPr>
          <p:cNvPr id="154" name="Google Shape;154;p17"/>
          <p:cNvSpPr txBox="1"/>
          <p:nvPr/>
        </p:nvSpPr>
        <p:spPr>
          <a:xfrm>
            <a:off x="2046249" y="7665675"/>
            <a:ext cx="8501103" cy="1815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Strong negative trends (brown) indicate</a:t>
            </a:r>
            <a:endParaRPr/>
          </a:p>
          <a:p>
            <a:pPr indent="0" lvl="0" marL="0" marR="0" rtl="0" algn="l">
              <a:lnSpc>
                <a:spcPct val="119923"/>
              </a:lnSpc>
              <a:spcBef>
                <a:spcPts val="57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that the ability of the vegetation to</a:t>
            </a:r>
            <a:endParaRPr/>
          </a:p>
          <a:p>
            <a:pPr indent="0" lvl="0" marL="0" marR="0" rtl="0" algn="l">
              <a:lnSpc>
                <a:spcPct val="119923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utilize available rainfall has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2046249" y="9052134"/>
            <a:ext cx="6083707" cy="891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decreased in this time period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" name="Google Shape;161;p18"/>
          <p:cNvSpPr txBox="1"/>
          <p:nvPr/>
        </p:nvSpPr>
        <p:spPr>
          <a:xfrm>
            <a:off x="407236" y="1100777"/>
            <a:ext cx="5443445" cy="1840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LANDꢀCOVER</a:t>
            </a:r>
            <a:endParaRPr/>
          </a:p>
        </p:txBody>
      </p:sp>
      <p:sp>
        <p:nvSpPr>
          <p:cNvPr id="162" name="Google Shape;162;p18"/>
          <p:cNvSpPr txBox="1"/>
          <p:nvPr/>
        </p:nvSpPr>
        <p:spPr>
          <a:xfrm>
            <a:off x="76688" y="2534862"/>
            <a:ext cx="6953641" cy="8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5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start year demonstrates a low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346562" y="2947485"/>
            <a:ext cx="6164937" cy="857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concentration of built-up areas.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76688" y="3772731"/>
            <a:ext cx="7855626" cy="861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5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the year 2015, the built-up areas had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346562" y="4185354"/>
            <a:ext cx="7428983" cy="857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increased drastically to about 7893 ha.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76688" y="5010600"/>
            <a:ext cx="7422083" cy="1682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5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was a steady decrease in</a:t>
            </a:r>
            <a:endParaRPr/>
          </a:p>
          <a:p>
            <a:pPr indent="0" lvl="0" marL="269874" marR="0" rtl="0" algn="l">
              <a:lnSpc>
                <a:spcPct val="119920"/>
              </a:lnSpc>
              <a:spcBef>
                <a:spcPts val="217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vegetation throughout the time slices</a:t>
            </a:r>
            <a:endParaRPr/>
          </a:p>
          <a:p>
            <a:pPr indent="0" lvl="0" marL="269874" marR="0" rtl="0" algn="l">
              <a:lnSpc>
                <a:spcPct val="11992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examined.</a:t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76688" y="6661093"/>
            <a:ext cx="6972481" cy="1682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5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similar pattern of decline was</a:t>
            </a:r>
            <a:endParaRPr/>
          </a:p>
          <a:p>
            <a:pPr indent="0" lvl="0" marL="269874" marR="0" rtl="0" algn="l">
              <a:lnSpc>
                <a:spcPct val="119920"/>
              </a:lnSpc>
              <a:spcBef>
                <a:spcPts val="217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observed for the wetland and oasis</a:t>
            </a:r>
            <a:endParaRPr/>
          </a:p>
          <a:p>
            <a:pPr indent="0" lvl="0" marL="269874" marR="0" rtl="0" algn="l">
              <a:lnSpc>
                <a:spcPct val="11992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 cover class.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76688" y="8311586"/>
            <a:ext cx="7922643" cy="1682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5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FARMLAND REMAINS THE DOMINANT LAND</a:t>
            </a:r>
            <a:endParaRPr/>
          </a:p>
          <a:p>
            <a:pPr indent="0" lvl="0" marL="269874" marR="0" rtl="0" algn="l">
              <a:lnSpc>
                <a:spcPct val="119920"/>
              </a:lnSpc>
              <a:spcBef>
                <a:spcPts val="217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COVER IN STUDY AREA . IT HAS CONSISTENLTY</a:t>
            </a:r>
            <a:endParaRPr/>
          </a:p>
          <a:p>
            <a:pPr indent="0" lvl="0" marL="269874" marR="0" rtl="0" algn="l">
              <a:lnSpc>
                <a:spcPct val="11992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INCREASED THROUGHTOUT THE STUDY PERIOD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14914285" y="9483596"/>
            <a:ext cx="2552489" cy="1032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1990-2015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5" name="Google Shape;175;p19"/>
          <p:cNvSpPr txBox="1"/>
          <p:nvPr/>
        </p:nvSpPr>
        <p:spPr>
          <a:xfrm>
            <a:off x="4853258" y="368678"/>
            <a:ext cx="3896356" cy="9363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2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LANDꢀCOVERꢀMAPS</a:t>
            </a: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703962" y="1083132"/>
            <a:ext cx="8624938" cy="1226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TRENDSꢀINꢀLANDꢀCOVERꢀCHANGE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1309368" y="1877889"/>
            <a:ext cx="8901966" cy="1815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6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the year 2015, the built-up areas had</a:t>
            </a:r>
            <a:endParaRPr/>
          </a:p>
          <a:p>
            <a:pPr indent="0" lvl="0" marL="280669" marR="0" rtl="0" algn="l">
              <a:lnSpc>
                <a:spcPct val="119923"/>
              </a:lnSpc>
              <a:spcBef>
                <a:spcPts val="486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increased drastically to about 7893 ha, which</a:t>
            </a:r>
            <a:endParaRPr/>
          </a:p>
          <a:p>
            <a:pPr indent="0" lvl="0" marL="280669" marR="0" rtl="0" algn="l">
              <a:lnSpc>
                <a:spcPct val="119923"/>
              </a:lnSpc>
              <a:spcBef>
                <a:spcPts val="57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about 1% of the total land area.</a:t>
            </a:r>
            <a:endParaRPr/>
          </a:p>
        </p:txBody>
      </p:sp>
      <p:sp>
        <p:nvSpPr>
          <p:cNvPr id="178" name="Google Shape;178;p19"/>
          <p:cNvSpPr txBox="1"/>
          <p:nvPr/>
        </p:nvSpPr>
        <p:spPr>
          <a:xfrm>
            <a:off x="1309368" y="3726502"/>
            <a:ext cx="8528119" cy="2740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6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rate of built-up expansion however</a:t>
            </a:r>
            <a:endParaRPr/>
          </a:p>
          <a:p>
            <a:pPr indent="0" lvl="0" marL="280669" marR="0" rtl="0" algn="l">
              <a:lnSpc>
                <a:spcPct val="119923"/>
              </a:lnSpc>
              <a:spcBef>
                <a:spcPts val="486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slowed down between 2010 and 2015. The</a:t>
            </a:r>
            <a:endParaRPr/>
          </a:p>
          <a:p>
            <a:pPr indent="0" lvl="0" marL="280669" marR="0" rtl="0" algn="l">
              <a:lnSpc>
                <a:spcPct val="119923"/>
              </a:lnSpc>
              <a:spcBef>
                <a:spcPts val="57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reverse was the case for vegetation. There</a:t>
            </a:r>
            <a:endParaRPr/>
          </a:p>
          <a:p>
            <a:pPr indent="0" lvl="0" marL="280669" marR="0" rtl="0" algn="l">
              <a:lnSpc>
                <a:spcPct val="119923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 a steady decrease in vegetation</a:t>
            </a:r>
            <a:endParaRPr/>
          </a:p>
          <a:p>
            <a:pPr indent="0" lvl="0" marL="280669" marR="0" rtl="0" algn="l">
              <a:lnSpc>
                <a:spcPct val="119923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throughout the time slices examined.</a:t>
            </a:r>
            <a:endParaRPr/>
          </a:p>
        </p:txBody>
      </p:sp>
      <p:sp>
        <p:nvSpPr>
          <p:cNvPr id="179" name="Google Shape;179;p19"/>
          <p:cNvSpPr txBox="1"/>
          <p:nvPr/>
        </p:nvSpPr>
        <p:spPr>
          <a:xfrm>
            <a:off x="1309368" y="6499419"/>
            <a:ext cx="8833500" cy="1815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6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1990, vegetation occupied about 11.9% of the</a:t>
            </a:r>
            <a:endParaRPr/>
          </a:p>
          <a:p>
            <a:pPr indent="0" lvl="0" marL="280669" marR="0" rtl="0" algn="l">
              <a:lnSpc>
                <a:spcPct val="119923"/>
              </a:lnSpc>
              <a:spcBef>
                <a:spcPts val="486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area, with about 92,126 ha. This reduced</a:t>
            </a:r>
            <a:endParaRPr/>
          </a:p>
          <a:p>
            <a:pPr indent="0" lvl="0" marL="280669" marR="0" rtl="0" algn="l">
              <a:lnSpc>
                <a:spcPct val="119923"/>
              </a:lnSpc>
              <a:spcBef>
                <a:spcPts val="57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75,409 ha in 2000 (9.7% of the study area).</a:t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1309368" y="8348031"/>
            <a:ext cx="8832976" cy="2277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6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was even a further decrease in 2010</a:t>
            </a:r>
            <a:endParaRPr/>
          </a:p>
          <a:p>
            <a:pPr indent="0" lvl="0" marL="280669" marR="0" rtl="0" algn="l">
              <a:lnSpc>
                <a:spcPct val="119923"/>
              </a:lnSpc>
              <a:spcBef>
                <a:spcPts val="486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2015, with 69,120 ha in 2010, and only 28,143</a:t>
            </a:r>
            <a:endParaRPr/>
          </a:p>
          <a:p>
            <a:pPr indent="0" lvl="0" marL="280669" marR="0" rtl="0" algn="l">
              <a:lnSpc>
                <a:spcPct val="119923"/>
              </a:lnSpc>
              <a:spcBef>
                <a:spcPts val="57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 in 2015, representing 8.9% and 3.6% of total</a:t>
            </a:r>
            <a:endParaRPr/>
          </a:p>
          <a:p>
            <a:pPr indent="0" lvl="0" marL="280669" marR="0" rtl="0" algn="l">
              <a:lnSpc>
                <a:spcPct val="119923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land, respectively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6" name="Google Shape;186;p20"/>
          <p:cNvSpPr txBox="1"/>
          <p:nvPr/>
        </p:nvSpPr>
        <p:spPr>
          <a:xfrm>
            <a:off x="9500104" y="264502"/>
            <a:ext cx="9301595" cy="1192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7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IMPACT ON SAND DUNE FEATURES</a:t>
            </a:r>
            <a:endParaRPr/>
          </a:p>
        </p:txBody>
      </p:sp>
      <p:sp>
        <p:nvSpPr>
          <p:cNvPr id="187" name="Google Shape;187;p20"/>
          <p:cNvSpPr txBox="1"/>
          <p:nvPr/>
        </p:nvSpPr>
        <p:spPr>
          <a:xfrm>
            <a:off x="9655870" y="1034372"/>
            <a:ext cx="9290203" cy="2374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2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Similarly Observed , was a substantial</a:t>
            </a:r>
            <a:endParaRPr/>
          </a:p>
          <a:p>
            <a:pPr indent="0" lvl="0" marL="367030" marR="0" rtl="0" algn="l">
              <a:lnSpc>
                <a:spcPct val="119941"/>
              </a:lnSpc>
              <a:spcBef>
                <a:spcPts val="639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advancement in sand dune features in</a:t>
            </a:r>
            <a:endParaRPr/>
          </a:p>
          <a:p>
            <a:pPr indent="0" lvl="0" marL="367030" marR="0" rtl="0" algn="l">
              <a:lnSpc>
                <a:spcPct val="119941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study area.</a:t>
            </a:r>
            <a:endParaRPr/>
          </a:p>
        </p:txBody>
      </p:sp>
      <p:sp>
        <p:nvSpPr>
          <p:cNvPr id="188" name="Google Shape;188;p20"/>
          <p:cNvSpPr txBox="1"/>
          <p:nvPr/>
        </p:nvSpPr>
        <p:spPr>
          <a:xfrm>
            <a:off x="9655870" y="3451944"/>
            <a:ext cx="8676622" cy="2374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2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figure shows various degrees of</a:t>
            </a:r>
            <a:endParaRPr/>
          </a:p>
          <a:p>
            <a:pPr indent="0" lvl="0" marL="367030" marR="0" rtl="0" algn="l">
              <a:lnSpc>
                <a:spcPct val="119941"/>
              </a:lnSpc>
              <a:spcBef>
                <a:spcPts val="639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sand dune progression in different</a:t>
            </a:r>
            <a:endParaRPr/>
          </a:p>
          <a:p>
            <a:pPr indent="0" lvl="0" marL="367030" marR="0" rtl="0" algn="l">
              <a:lnSpc>
                <a:spcPct val="119941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locations across the study area .</a:t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9655870" y="5869516"/>
            <a:ext cx="9197866" cy="2978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2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average , results reveal that the</a:t>
            </a:r>
            <a:endParaRPr/>
          </a:p>
          <a:p>
            <a:pPr indent="0" lvl="0" marL="367030" marR="0" rtl="0" algn="l">
              <a:lnSpc>
                <a:spcPct val="119941"/>
              </a:lnSpc>
              <a:spcBef>
                <a:spcPts val="639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sand dune in the study area is</a:t>
            </a:r>
            <a:endParaRPr/>
          </a:p>
          <a:p>
            <a:pPr indent="0" lvl="0" marL="367030" marR="0" rtl="0" algn="l">
              <a:lnSpc>
                <a:spcPct val="119941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progressing at a meAN annual rate of</a:t>
            </a:r>
            <a:endParaRPr/>
          </a:p>
          <a:p>
            <a:pPr indent="0" lvl="0" marL="367030" marR="0" rtl="0" algn="l">
              <a:lnSpc>
                <a:spcPct val="119941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1524 ha</a:t>
            </a:r>
            <a:endParaRPr/>
          </a:p>
        </p:txBody>
      </p:sp>
      <p:sp>
        <p:nvSpPr>
          <p:cNvPr id="190" name="Google Shape;190;p20"/>
          <p:cNvSpPr txBox="1"/>
          <p:nvPr/>
        </p:nvSpPr>
        <p:spPr>
          <a:xfrm>
            <a:off x="9655870" y="8891482"/>
            <a:ext cx="9436151" cy="1171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2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Sand Dune Coverage Expanded from</a:t>
            </a:r>
            <a:endParaRPr/>
          </a:p>
        </p:txBody>
      </p:sp>
      <p:sp>
        <p:nvSpPr>
          <p:cNvPr id="191" name="Google Shape;191;p20"/>
          <p:cNvSpPr txBox="1"/>
          <p:nvPr/>
        </p:nvSpPr>
        <p:spPr>
          <a:xfrm>
            <a:off x="10022900" y="9495875"/>
            <a:ext cx="6504147" cy="11657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4.1% to 9% of Total Landmass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7" name="Google Shape;197;p21"/>
          <p:cNvSpPr txBox="1"/>
          <p:nvPr/>
        </p:nvSpPr>
        <p:spPr>
          <a:xfrm>
            <a:off x="550519" y="178388"/>
            <a:ext cx="9986221" cy="1614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Land Degradation Hotspots</a:t>
            </a:r>
            <a:endParaRPr/>
          </a:p>
        </p:txBody>
      </p:sp>
      <p:sp>
        <p:nvSpPr>
          <p:cNvPr id="198" name="Google Shape;198;p21"/>
          <p:cNvSpPr txBox="1"/>
          <p:nvPr/>
        </p:nvSpPr>
        <p:spPr>
          <a:xfrm>
            <a:off x="9655064" y="720090"/>
            <a:ext cx="9327160" cy="30216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Soil erosion by wind and water, soil physical</a:t>
            </a:r>
            <a:endParaRPr/>
          </a:p>
          <a:p>
            <a:pPr indent="0" lvl="0" marL="269875" marR="0" rtl="0" algn="l">
              <a:lnSpc>
                <a:spcPct val="121840"/>
              </a:lnSpc>
              <a:spcBef>
                <a:spcPts val="1252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degradation (for example crust development)</a:t>
            </a:r>
            <a:endParaRPr/>
          </a:p>
          <a:p>
            <a:pPr indent="0" lvl="0" marL="269875" marR="0" rtl="0" algn="l">
              <a:lnSpc>
                <a:spcPct val="12184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salinisation are important processes of soil</a:t>
            </a:r>
            <a:endParaRPr/>
          </a:p>
          <a:p>
            <a:pPr indent="0" lvl="0" marL="269875" marR="0" rtl="0" algn="l">
              <a:lnSpc>
                <a:spcPct val="121840"/>
              </a:lnSpc>
              <a:spcBef>
                <a:spcPts val="1252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degradation in the Sahel, impoverishing soils</a:t>
            </a:r>
            <a:endParaRPr/>
          </a:p>
          <a:p>
            <a:pPr indent="0" lvl="0" marL="269875" marR="0" rtl="0" algn="l">
              <a:lnSpc>
                <a:spcPct val="12184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decreasing food production.</a:t>
            </a:r>
            <a:endParaRPr/>
          </a:p>
        </p:txBody>
      </p:sp>
      <p:sp>
        <p:nvSpPr>
          <p:cNvPr id="199" name="Google Shape;199;p21"/>
          <p:cNvSpPr txBox="1"/>
          <p:nvPr/>
        </p:nvSpPr>
        <p:spPr>
          <a:xfrm>
            <a:off x="9655064" y="3418205"/>
            <a:ext cx="9258909" cy="1942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During the droughts in the 1970s and 1980s,</a:t>
            </a:r>
            <a:endParaRPr/>
          </a:p>
          <a:p>
            <a:pPr indent="0" lvl="0" marL="269875" marR="0" rtl="0" algn="l">
              <a:lnSpc>
                <a:spcPct val="121840"/>
              </a:lnSpc>
              <a:spcBef>
                <a:spcPts val="1252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exposed soils were vulnerable to wind erosion,</a:t>
            </a:r>
            <a:endParaRPr/>
          </a:p>
          <a:p>
            <a:pPr indent="0" lvl="0" marL="269875" marR="0" rtl="0" algn="l">
              <a:lnSpc>
                <a:spcPct val="12184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large areas lost their top soils.</a:t>
            </a:r>
            <a:endParaRPr/>
          </a:p>
        </p:txBody>
      </p:sp>
      <p:sp>
        <p:nvSpPr>
          <p:cNvPr id="200" name="Google Shape;200;p21"/>
          <p:cNvSpPr txBox="1"/>
          <p:nvPr/>
        </p:nvSpPr>
        <p:spPr>
          <a:xfrm>
            <a:off x="9655064" y="5037074"/>
            <a:ext cx="9594321" cy="1942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Analysis shows that vegetation recovery has not</a:t>
            </a:r>
            <a:endParaRPr/>
          </a:p>
          <a:p>
            <a:pPr indent="0" lvl="0" marL="269875" marR="0" rtl="0" algn="l">
              <a:lnSpc>
                <a:spcPct val="121840"/>
              </a:lnSpc>
              <a:spcBef>
                <a:spcPts val="1252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been as strong as the increases in rainfall after</a:t>
            </a:r>
            <a:endParaRPr/>
          </a:p>
          <a:p>
            <a:pPr indent="0" lvl="0" marL="269875" marR="0" rtl="0" algn="l">
              <a:lnSpc>
                <a:spcPct val="12184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droughts of the 1980s.</a:t>
            </a:r>
            <a:endParaRPr/>
          </a:p>
        </p:txBody>
      </p:sp>
      <p:sp>
        <p:nvSpPr>
          <p:cNvPr id="201" name="Google Shape;201;p21"/>
          <p:cNvSpPr txBox="1"/>
          <p:nvPr/>
        </p:nvSpPr>
        <p:spPr>
          <a:xfrm>
            <a:off x="9655064" y="6655942"/>
            <a:ext cx="9634475" cy="3561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is indicated both by the rainfall front having</a:t>
            </a:r>
            <a:endParaRPr/>
          </a:p>
          <a:p>
            <a:pPr indent="0" lvl="0" marL="269875" marR="0" rtl="0" algn="l">
              <a:lnSpc>
                <a:spcPct val="121840"/>
              </a:lnSpc>
              <a:spcBef>
                <a:spcPts val="1252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moved approximately twice as far north as the</a:t>
            </a:r>
            <a:endParaRPr/>
          </a:p>
          <a:p>
            <a:pPr indent="0" lvl="0" marL="269875" marR="0" rtl="0" algn="l">
              <a:lnSpc>
                <a:spcPct val="12184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vegetation front and that vegetation seems less</a:t>
            </a:r>
            <a:endParaRPr/>
          </a:p>
          <a:p>
            <a:pPr indent="0" lvl="0" marL="269875" marR="0" rtl="0" algn="l">
              <a:lnSpc>
                <a:spcPct val="121840"/>
              </a:lnSpc>
              <a:spcBef>
                <a:spcPts val="1252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efficient in converting each drop of rainfall into</a:t>
            </a:r>
            <a:endParaRPr/>
          </a:p>
          <a:p>
            <a:pPr indent="0" lvl="0" marL="269875" marR="0" rtl="0" algn="l">
              <a:lnSpc>
                <a:spcPct val="121840"/>
              </a:lnSpc>
              <a:spcBef>
                <a:spcPts val="1202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biomass. Vegetation is not responding fully to</a:t>
            </a:r>
            <a:endParaRPr/>
          </a:p>
          <a:p>
            <a:pPr indent="0" lvl="0" marL="269875" marR="0" rtl="0" algn="l">
              <a:lnSpc>
                <a:spcPct val="121840"/>
              </a:lnSpc>
              <a:spcBef>
                <a:spcPts val="1252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increases in rainfall.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" name="Google Shape;29;p4"/>
          <p:cNvSpPr txBox="1"/>
          <p:nvPr/>
        </p:nvSpPr>
        <p:spPr>
          <a:xfrm>
            <a:off x="1053217" y="3642685"/>
            <a:ext cx="7993291" cy="1988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59665" y="5427970"/>
            <a:ext cx="4665160" cy="2400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WEBSITE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7" name="Google Shape;207;p22"/>
          <p:cNvSpPr txBox="1"/>
          <p:nvPr/>
        </p:nvSpPr>
        <p:spPr>
          <a:xfrm>
            <a:off x="3098442" y="4992826"/>
            <a:ext cx="14117424" cy="2811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>
                <a:solidFill>
                  <a:srgbClr val="092622"/>
                </a:solidFill>
                <a:latin typeface="Arial"/>
                <a:ea typeface="Arial"/>
                <a:cs typeface="Arial"/>
                <a:sym typeface="Arial"/>
              </a:rPr>
              <a:t>Climate and Precipitation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3" name="Google Shape;213;p23"/>
          <p:cNvSpPr txBox="1"/>
          <p:nvPr/>
        </p:nvSpPr>
        <p:spPr>
          <a:xfrm>
            <a:off x="1580736" y="1406780"/>
            <a:ext cx="7195847" cy="2675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Sahel as mentioned</a:t>
            </a:r>
            <a:endParaRPr/>
          </a:p>
          <a:p>
            <a:pPr indent="0" lvl="0" marL="284485" marR="0" rtl="0" algn="l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before is located</a:t>
            </a:r>
            <a:endParaRPr/>
          </a:p>
        </p:txBody>
      </p:sp>
      <p:sp>
        <p:nvSpPr>
          <p:cNvPr id="214" name="Google Shape;214;p23"/>
          <p:cNvSpPr txBox="1"/>
          <p:nvPr/>
        </p:nvSpPr>
        <p:spPr>
          <a:xfrm>
            <a:off x="1090243" y="3053208"/>
            <a:ext cx="8246251" cy="51446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7227" marR="0" rtl="0" algn="l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between the desert</a:t>
            </a:r>
            <a:endParaRPr/>
          </a:p>
          <a:p>
            <a:pPr indent="0" lvl="0" marL="143921" marR="0" rtl="0" algn="l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region of Sahara and</a:t>
            </a:r>
            <a:endParaRPr/>
          </a:p>
          <a:p>
            <a:pPr indent="0" lvl="0" marL="330791" marR="0" rtl="0" algn="l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Savannas in the</a:t>
            </a:r>
            <a:endParaRPr/>
          </a:p>
          <a:p>
            <a:pPr indent="0" lvl="0" marL="0" marR="0" rtl="0" algn="l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South. So naturally it</a:t>
            </a:r>
            <a:endParaRPr/>
          </a:p>
          <a:p>
            <a:pPr indent="0" lvl="0" marL="419864" marR="0" rtl="0" algn="l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has aN arid climate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0" name="Google Shape;220;p24"/>
          <p:cNvSpPr txBox="1"/>
          <p:nvPr/>
        </p:nvSpPr>
        <p:spPr>
          <a:xfrm>
            <a:off x="2210699" y="2057071"/>
            <a:ext cx="2955671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152039"/>
                </a:solidFill>
                <a:latin typeface="Arial"/>
                <a:ea typeface="Arial"/>
                <a:cs typeface="Arial"/>
                <a:sym typeface="Arial"/>
              </a:rPr>
              <a:t>ITF</a:t>
            </a:r>
            <a:endParaRPr/>
          </a:p>
        </p:txBody>
      </p:sp>
      <p:sp>
        <p:nvSpPr>
          <p:cNvPr id="221" name="Google Shape;221;p24"/>
          <p:cNvSpPr txBox="1"/>
          <p:nvPr/>
        </p:nvSpPr>
        <p:spPr>
          <a:xfrm>
            <a:off x="2210699" y="4749415"/>
            <a:ext cx="15958993" cy="460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The rainy season coincides with the arrival of the Intertropical Front (ITF), which is the</a:t>
            </a:r>
            <a:endParaRPr/>
          </a:p>
          <a:p>
            <a:pPr indent="0" lvl="0" marL="0" marR="0" rtl="0" algn="l">
              <a:lnSpc>
                <a:spcPct val="124923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boundary between dry continental air and moist sea air. This collision creates</a:t>
            </a:r>
            <a:endParaRPr/>
          </a:p>
          <a:p>
            <a:pPr indent="0" lvl="0" marL="0" marR="0" rtl="0" algn="l">
              <a:lnSpc>
                <a:spcPct val="124923"/>
              </a:lnSpc>
              <a:spcBef>
                <a:spcPts val="39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turbulence, leading to intense convective storms that often occur in the late afternoon.</a:t>
            </a:r>
            <a:endParaRPr/>
          </a:p>
          <a:p>
            <a:pPr indent="0" lvl="0" marL="0" marR="0" rtl="0" algn="l">
              <a:lnSpc>
                <a:spcPct val="124923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Prior to the rain, there are violent sandstorms, and sometimes the rain doesn't reach</a:t>
            </a:r>
            <a:endParaRPr/>
          </a:p>
          <a:p>
            <a:pPr indent="0" lvl="0" marL="0" marR="0" rtl="0" algn="l">
              <a:lnSpc>
                <a:spcPct val="124923"/>
              </a:lnSpc>
              <a:spcBef>
                <a:spcPts val="39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the ground. As the ITF moves north, the 'monsoon' arrives, bringing humid winds from</a:t>
            </a:r>
            <a:endParaRPr/>
          </a:p>
          <a:p>
            <a:pPr indent="0" lvl="0" marL="0" marR="0" rtl="0" algn="l">
              <a:lnSpc>
                <a:spcPct val="124923"/>
              </a:lnSpc>
              <a:spcBef>
                <a:spcPts val="39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the southwest. Conversely, when the ITF retreats southward, it brings the dry</a:t>
            </a:r>
            <a:endParaRPr/>
          </a:p>
          <a:p>
            <a:pPr indent="0" lvl="0" marL="0" marR="0" rtl="0" algn="l">
              <a:lnSpc>
                <a:spcPct val="124923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harmattan, a northeast wind. Rainfall is closely linked to the unpredictable movement</a:t>
            </a:r>
            <a:endParaRPr/>
          </a:p>
          <a:p>
            <a:pPr indent="0" lvl="0" marL="0" marR="0" rtl="0" algn="l">
              <a:lnSpc>
                <a:spcPct val="124923"/>
              </a:lnSpc>
              <a:spcBef>
                <a:spcPts val="39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of the ITF. Early advances, temporary retreats, and late returns of the ITF can result in</a:t>
            </a:r>
            <a:endParaRPr/>
          </a:p>
          <a:p>
            <a:pPr indent="0" lvl="0" marL="0" marR="0" rtl="0" algn="l">
              <a:lnSpc>
                <a:spcPct val="124923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uneven rainfall distribution, negatively impacting vegetation.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7" name="Google Shape;227;p25"/>
          <p:cNvSpPr txBox="1"/>
          <p:nvPr/>
        </p:nvSpPr>
        <p:spPr>
          <a:xfrm>
            <a:off x="12553013" y="3541676"/>
            <a:ext cx="6432295" cy="5650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336244" marR="0" rtl="0" algn="l">
              <a:lnSpc>
                <a:spcPct val="1144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2B4743"/>
                </a:solidFill>
                <a:latin typeface="Arial"/>
                <a:ea typeface="Arial"/>
                <a:cs typeface="Arial"/>
                <a:sym typeface="Arial"/>
              </a:rPr>
              <a:t>ROUTE</a:t>
            </a:r>
            <a:endParaRPr/>
          </a:p>
          <a:p>
            <a:pPr indent="0" lvl="0" marL="0" marR="0" rtl="0" algn="l">
              <a:lnSpc>
                <a:spcPct val="114492"/>
              </a:lnSpc>
              <a:spcBef>
                <a:spcPts val="1657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2B4743"/>
                </a:solidFill>
                <a:latin typeface="Arial"/>
                <a:ea typeface="Arial"/>
                <a:cs typeface="Arial"/>
                <a:sym typeface="Arial"/>
              </a:rPr>
              <a:t>FOLLOWED BY</a:t>
            </a:r>
            <a:endParaRPr/>
          </a:p>
          <a:p>
            <a:pPr indent="0" lvl="0" marL="381363" marR="0" rtl="0" algn="l">
              <a:lnSpc>
                <a:spcPct val="114492"/>
              </a:lnSpc>
              <a:spcBef>
                <a:spcPts val="1657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2B4743"/>
                </a:solidFill>
                <a:latin typeface="Arial"/>
                <a:ea typeface="Arial"/>
                <a:cs typeface="Arial"/>
                <a:sym typeface="Arial"/>
              </a:rPr>
              <a:t>ITF IN SAHEL</a:t>
            </a:r>
            <a:endParaRPr/>
          </a:p>
          <a:p>
            <a:pPr indent="0" lvl="0" marL="1111613" marR="0" rtl="0" algn="l">
              <a:lnSpc>
                <a:spcPct val="114492"/>
              </a:lnSpc>
              <a:spcBef>
                <a:spcPts val="1657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2B4743"/>
                </a:solidFill>
                <a:latin typeface="Arial"/>
                <a:ea typeface="Arial"/>
                <a:cs typeface="Arial"/>
                <a:sym typeface="Arial"/>
              </a:rPr>
              <a:t>REGION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3" name="Google Shape;233;p26"/>
          <p:cNvSpPr txBox="1"/>
          <p:nvPr/>
        </p:nvSpPr>
        <p:spPr>
          <a:xfrm>
            <a:off x="188414" y="1177667"/>
            <a:ext cx="14640802" cy="2469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759CF"/>
                </a:solidFill>
                <a:latin typeface="Arial"/>
                <a:ea typeface="Arial"/>
                <a:cs typeface="Arial"/>
                <a:sym typeface="Arial"/>
              </a:rPr>
              <a:t>EVAPORATION AND TEMPERATURE</a:t>
            </a:r>
            <a:endParaRPr/>
          </a:p>
        </p:txBody>
      </p:sp>
      <p:sp>
        <p:nvSpPr>
          <p:cNvPr id="234" name="Google Shape;234;p26"/>
          <p:cNvSpPr txBox="1"/>
          <p:nvPr/>
        </p:nvSpPr>
        <p:spPr>
          <a:xfrm>
            <a:off x="188414" y="2802314"/>
            <a:ext cx="8354556" cy="2466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Evaporation is a crucial factor in the life of the North</a:t>
            </a:r>
            <a:endParaRPr/>
          </a:p>
          <a:p>
            <a:pPr indent="0" lvl="0" marL="0" marR="0" rtl="0" algn="l">
              <a:lnSpc>
                <a:spcPct val="104166"/>
              </a:lnSpc>
              <a:spcBef>
                <a:spcPts val="163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Sahel region as it leads to the drying of plants and</a:t>
            </a:r>
            <a:endParaRPr/>
          </a:p>
          <a:p>
            <a:pPr indent="0" lvl="0" marL="0" marR="0" rtl="0" algn="l">
              <a:lnSpc>
                <a:spcPct val="104166"/>
              </a:lnSpc>
              <a:spcBef>
                <a:spcPts val="113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pools. The rates of evaporation reach their peak</a:t>
            </a:r>
            <a:endParaRPr/>
          </a:p>
          <a:p>
            <a:pPr indent="0" lvl="0" marL="0" marR="0" rtl="0" algn="l">
              <a:lnSpc>
                <a:spcPct val="104166"/>
              </a:lnSpc>
              <a:spcBef>
                <a:spcPts val="163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during the scorching dry months of March to May,</a:t>
            </a:r>
            <a:endParaRPr/>
          </a:p>
          <a:p>
            <a:pPr indent="0" lvl="0" marL="0" marR="0" rtl="0" algn="l">
              <a:lnSpc>
                <a:spcPct val="104166"/>
              </a:lnSpc>
              <a:spcBef>
                <a:spcPts val="163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decline in the subsequent months, and then rise</a:t>
            </a:r>
            <a:endParaRPr/>
          </a:p>
          <a:p>
            <a:pPr indent="0" lvl="0" marL="0" marR="0" rtl="0" algn="l">
              <a:lnSpc>
                <a:spcPct val="104166"/>
              </a:lnSpc>
              <a:spcBef>
                <a:spcPts val="113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again starting from November.</a:t>
            </a:r>
            <a:endParaRPr/>
          </a:p>
        </p:txBody>
      </p:sp>
      <p:sp>
        <p:nvSpPr>
          <p:cNvPr id="235" name="Google Shape;235;p26"/>
          <p:cNvSpPr txBox="1"/>
          <p:nvPr/>
        </p:nvSpPr>
        <p:spPr>
          <a:xfrm>
            <a:off x="188414" y="5170610"/>
            <a:ext cx="8234002" cy="2128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Evaporation levels are influenced by both wind and</a:t>
            </a:r>
            <a:endParaRPr/>
          </a:p>
          <a:p>
            <a:pPr indent="0" lvl="0" marL="0" marR="0" rtl="0" algn="l">
              <a:lnSpc>
                <a:spcPct val="104166"/>
              </a:lnSpc>
              <a:spcBef>
                <a:spcPts val="163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temperature, with temperature being the primary</a:t>
            </a:r>
            <a:endParaRPr/>
          </a:p>
          <a:p>
            <a:pPr indent="0" lvl="0" marL="0" marR="0" rtl="0" algn="l">
              <a:lnSpc>
                <a:spcPct val="104166"/>
              </a:lnSpc>
              <a:spcBef>
                <a:spcPts val="113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factor. The months with the highest temperatures,</a:t>
            </a:r>
            <a:endParaRPr/>
          </a:p>
          <a:p>
            <a:pPr indent="0" lvl="0" marL="0" marR="0" rtl="0" algn="l">
              <a:lnSpc>
                <a:spcPct val="104166"/>
              </a:lnSpc>
              <a:spcBef>
                <a:spcPts val="163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typically from March to June, experience the</a:t>
            </a:r>
            <a:endParaRPr/>
          </a:p>
          <a:p>
            <a:pPr indent="0" lvl="0" marL="0" marR="0" rtl="0" algn="l">
              <a:lnSpc>
                <a:spcPct val="104166"/>
              </a:lnSpc>
              <a:spcBef>
                <a:spcPts val="163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greatest evaporation rates.</a:t>
            </a:r>
            <a:endParaRPr/>
          </a:p>
        </p:txBody>
      </p:sp>
      <p:sp>
        <p:nvSpPr>
          <p:cNvPr id="236" name="Google Shape;236;p26"/>
          <p:cNvSpPr txBox="1"/>
          <p:nvPr/>
        </p:nvSpPr>
        <p:spPr>
          <a:xfrm>
            <a:off x="188414" y="7200577"/>
            <a:ext cx="8192772" cy="1451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Moreover the presence of great heat and</a:t>
            </a:r>
            <a:endParaRPr/>
          </a:p>
          <a:p>
            <a:pPr indent="0" lvl="0" marL="0" marR="0" rtl="0" algn="l">
              <a:lnSpc>
                <a:spcPct val="104166"/>
              </a:lnSpc>
              <a:spcBef>
                <a:spcPts val="163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evaporation can be hard on people who often have</a:t>
            </a:r>
            <a:endParaRPr/>
          </a:p>
          <a:p>
            <a:pPr indent="0" lvl="0" marL="0" marR="0" rtl="0" algn="l">
              <a:lnSpc>
                <a:spcPct val="104166"/>
              </a:lnSpc>
              <a:spcBef>
                <a:spcPts val="113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heavy work to do at this time.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2" name="Google Shape;242;p27"/>
          <p:cNvSpPr txBox="1"/>
          <p:nvPr/>
        </p:nvSpPr>
        <p:spPr>
          <a:xfrm>
            <a:off x="9864373" y="795409"/>
            <a:ext cx="7776067" cy="2528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91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50">
                <a:solidFill>
                  <a:srgbClr val="3759CF"/>
                </a:solidFill>
                <a:latin typeface="Arial"/>
                <a:ea typeface="Arial"/>
                <a:cs typeface="Arial"/>
                <a:sym typeface="Arial"/>
              </a:rPr>
              <a:t>PRECIPITATION</a:t>
            </a:r>
            <a:endParaRPr/>
          </a:p>
        </p:txBody>
      </p:sp>
      <p:sp>
        <p:nvSpPr>
          <p:cNvPr id="243" name="Google Shape;243;p27"/>
          <p:cNvSpPr txBox="1"/>
          <p:nvPr/>
        </p:nvSpPr>
        <p:spPr>
          <a:xfrm>
            <a:off x="1028700" y="1060380"/>
            <a:ext cx="7508643" cy="2593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Precipitation occurs when water</a:t>
            </a:r>
            <a:endParaRPr/>
          </a:p>
          <a:p>
            <a:pPr indent="0" lvl="0" marL="0" marR="0" rtl="0" algn="l">
              <a:lnSpc>
                <a:spcPct val="1104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falls back to earth. This can</a:t>
            </a:r>
            <a:endParaRPr/>
          </a:p>
          <a:p>
            <a:pPr indent="0" lvl="0" marL="0" marR="0" rtl="0" algn="l">
              <a:lnSpc>
                <a:spcPct val="1104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happen in the form of rain, hail,</a:t>
            </a:r>
            <a:endParaRPr/>
          </a:p>
          <a:p>
            <a:pPr indent="0" lvl="0" marL="0" marR="0" rtl="0" algn="l">
              <a:lnSpc>
                <a:spcPct val="1104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sleet and snow.</a:t>
            </a:r>
            <a:endParaRPr/>
          </a:p>
        </p:txBody>
      </p:sp>
      <p:sp>
        <p:nvSpPr>
          <p:cNvPr id="244" name="Google Shape;244;p27"/>
          <p:cNvSpPr txBox="1"/>
          <p:nvPr/>
        </p:nvSpPr>
        <p:spPr>
          <a:xfrm>
            <a:off x="9625781" y="2437104"/>
            <a:ext cx="8097947" cy="1999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Rainfall plays a central role in arid</a:t>
            </a:r>
            <a:endParaRPr/>
          </a:p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regions as it directly influences</a:t>
            </a:r>
            <a:endParaRPr/>
          </a:p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vegetation, surface water, and</a:t>
            </a:r>
            <a:endParaRPr/>
          </a:p>
        </p:txBody>
      </p:sp>
      <p:sp>
        <p:nvSpPr>
          <p:cNvPr id="245" name="Google Shape;245;p27"/>
          <p:cNvSpPr txBox="1"/>
          <p:nvPr/>
        </p:nvSpPr>
        <p:spPr>
          <a:xfrm>
            <a:off x="9625781" y="3790416"/>
            <a:ext cx="8597556" cy="1548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shallow groundwater. Rainfall in Sahel</a:t>
            </a:r>
            <a:endParaRPr/>
          </a:p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 best classified as irregular.</a:t>
            </a:r>
            <a:endParaRPr/>
          </a:p>
        </p:txBody>
      </p:sp>
      <p:sp>
        <p:nvSpPr>
          <p:cNvPr id="246" name="Google Shape;246;p27"/>
          <p:cNvSpPr txBox="1"/>
          <p:nvPr/>
        </p:nvSpPr>
        <p:spPr>
          <a:xfrm>
            <a:off x="9625781" y="5143728"/>
            <a:ext cx="6243462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Irregularities are of 2 types</a:t>
            </a:r>
            <a:endParaRPr/>
          </a:p>
        </p:txBody>
      </p:sp>
      <p:sp>
        <p:nvSpPr>
          <p:cNvPr id="247" name="Google Shape;247;p27"/>
          <p:cNvSpPr txBox="1"/>
          <p:nvPr/>
        </p:nvSpPr>
        <p:spPr>
          <a:xfrm>
            <a:off x="9971222" y="6045936"/>
            <a:ext cx="7303902" cy="1102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Irregular distributed within one</a:t>
            </a:r>
            <a:endParaRPr/>
          </a:p>
        </p:txBody>
      </p:sp>
      <p:sp>
        <p:nvSpPr>
          <p:cNvPr id="248" name="Google Shape;248;p27"/>
          <p:cNvSpPr txBox="1"/>
          <p:nvPr/>
        </p:nvSpPr>
        <p:spPr>
          <a:xfrm>
            <a:off x="10316662" y="6497040"/>
            <a:ext cx="1662582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/>
          </a:p>
        </p:txBody>
      </p:sp>
      <p:sp>
        <p:nvSpPr>
          <p:cNvPr id="249" name="Google Shape;249;p27"/>
          <p:cNvSpPr txBox="1"/>
          <p:nvPr/>
        </p:nvSpPr>
        <p:spPr>
          <a:xfrm>
            <a:off x="9971222" y="6948144"/>
            <a:ext cx="8094675" cy="11025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Variation in rainfall from one year</a:t>
            </a:r>
            <a:endParaRPr/>
          </a:p>
        </p:txBody>
      </p:sp>
      <p:sp>
        <p:nvSpPr>
          <p:cNvPr id="250" name="Google Shape;250;p27"/>
          <p:cNvSpPr txBox="1"/>
          <p:nvPr/>
        </p:nvSpPr>
        <p:spPr>
          <a:xfrm>
            <a:off x="10316662" y="7399248"/>
            <a:ext cx="2238857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other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6" name="Google Shape;256;p28"/>
          <p:cNvSpPr txBox="1"/>
          <p:nvPr/>
        </p:nvSpPr>
        <p:spPr>
          <a:xfrm>
            <a:off x="459010" y="1411903"/>
            <a:ext cx="12988117" cy="1929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2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IRREGULARITIES WITHIN ONE CYCLE</a:t>
            </a:r>
            <a:endParaRPr/>
          </a:p>
        </p:txBody>
      </p:sp>
      <p:sp>
        <p:nvSpPr>
          <p:cNvPr id="257" name="Google Shape;257;p28"/>
          <p:cNvSpPr txBox="1"/>
          <p:nvPr/>
        </p:nvSpPr>
        <p:spPr>
          <a:xfrm>
            <a:off x="750474" y="2600340"/>
            <a:ext cx="13477047" cy="930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7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Useful rainfall is the % of rain that helps in vegetation development</a:t>
            </a:r>
            <a:endParaRPr/>
          </a:p>
        </p:txBody>
      </p:sp>
      <p:sp>
        <p:nvSpPr>
          <p:cNvPr id="258" name="Google Shape;258;p28"/>
          <p:cNvSpPr txBox="1"/>
          <p:nvPr/>
        </p:nvSpPr>
        <p:spPr>
          <a:xfrm>
            <a:off x="1041938" y="3080272"/>
            <a:ext cx="5060597" cy="925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 triggering germination</a:t>
            </a:r>
            <a:endParaRPr/>
          </a:p>
        </p:txBody>
      </p:sp>
      <p:sp>
        <p:nvSpPr>
          <p:cNvPr id="259" name="Google Shape;259;p28"/>
          <p:cNvSpPr txBox="1"/>
          <p:nvPr/>
        </p:nvSpPr>
        <p:spPr>
          <a:xfrm>
            <a:off x="750474" y="4040139"/>
            <a:ext cx="13873207" cy="188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7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Abnormal rainfall timing can eliminate many annual species, making</a:t>
            </a:r>
            <a:endParaRPr/>
          </a:p>
          <a:p>
            <a:pPr indent="0" lvl="0" marL="291464" marR="0" rtl="0" algn="l">
              <a:lnSpc>
                <a:spcPct val="119925"/>
              </a:lnSpc>
              <a:spcBef>
                <a:spcPts val="552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perennial plants more dominant. However, persistent irregularity</a:t>
            </a:r>
            <a:endParaRPr/>
          </a:p>
          <a:p>
            <a:pPr indent="0" lvl="0" marL="291464" marR="0" rtl="0" algn="l">
              <a:lnSpc>
                <a:spcPct val="119925"/>
              </a:lnSpc>
              <a:spcBef>
                <a:spcPts val="59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depletes the reserves of perennial plants as well.</a:t>
            </a:r>
            <a:endParaRPr/>
          </a:p>
        </p:txBody>
      </p:sp>
      <p:sp>
        <p:nvSpPr>
          <p:cNvPr id="260" name="Google Shape;260;p28"/>
          <p:cNvSpPr txBox="1"/>
          <p:nvPr/>
        </p:nvSpPr>
        <p:spPr>
          <a:xfrm>
            <a:off x="750474" y="5959871"/>
            <a:ext cx="13670595" cy="1885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7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example, there was lesser than average rainfall in 1967 but it was</a:t>
            </a:r>
            <a:endParaRPr/>
          </a:p>
          <a:p>
            <a:pPr indent="0" lvl="0" marL="291464" marR="0" rtl="0" algn="l">
              <a:lnSpc>
                <a:spcPct val="119925"/>
              </a:lnSpc>
              <a:spcBef>
                <a:spcPts val="552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evenly spread throughout the monsoon season and there was no</a:t>
            </a:r>
            <a:endParaRPr/>
          </a:p>
          <a:p>
            <a:pPr indent="0" lvl="0" marL="291464" marR="0" rtl="0" algn="l">
              <a:lnSpc>
                <a:spcPct val="119925"/>
              </a:lnSpc>
              <a:spcBef>
                <a:spcPts val="59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drought.</a:t>
            </a:r>
            <a:endParaRPr/>
          </a:p>
        </p:txBody>
      </p:sp>
      <p:sp>
        <p:nvSpPr>
          <p:cNvPr id="261" name="Google Shape;261;p28"/>
          <p:cNvSpPr txBox="1"/>
          <p:nvPr/>
        </p:nvSpPr>
        <p:spPr>
          <a:xfrm>
            <a:off x="750474" y="7879602"/>
            <a:ext cx="13862566" cy="1885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7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1968 had above average rainfall but majority of the rainfall was in the</a:t>
            </a:r>
            <a:endParaRPr/>
          </a:p>
          <a:p>
            <a:pPr indent="0" lvl="0" marL="291464" marR="0" rtl="0" algn="l">
              <a:lnSpc>
                <a:spcPct val="119925"/>
              </a:lnSpc>
              <a:spcBef>
                <a:spcPts val="552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first few days, which triggered germination but these plants were left</a:t>
            </a:r>
            <a:endParaRPr/>
          </a:p>
          <a:p>
            <a:pPr indent="0" lvl="0" marL="291464" marR="0" rtl="0" algn="l">
              <a:lnSpc>
                <a:spcPct val="119925"/>
              </a:lnSpc>
              <a:spcBef>
                <a:spcPts val="59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without subsequent rainfall causing their death.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7" name="Google Shape;267;p29"/>
          <p:cNvSpPr txBox="1"/>
          <p:nvPr/>
        </p:nvSpPr>
        <p:spPr>
          <a:xfrm>
            <a:off x="9901079" y="2947732"/>
            <a:ext cx="6345659" cy="3968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2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50">
                <a:solidFill>
                  <a:srgbClr val="764B36"/>
                </a:solidFill>
                <a:latin typeface="Arial"/>
                <a:ea typeface="Arial"/>
                <a:cs typeface="Arial"/>
                <a:sym typeface="Arial"/>
              </a:rPr>
              <a:t>INTERANNUAL</a:t>
            </a:r>
            <a:endParaRPr/>
          </a:p>
          <a:p>
            <a:pPr indent="0" lvl="0" marL="0" marR="0" rtl="0" algn="l">
              <a:lnSpc>
                <a:spcPct val="114226"/>
              </a:lnSpc>
              <a:spcBef>
                <a:spcPts val="1410"/>
              </a:spcBef>
              <a:spcAft>
                <a:spcPts val="0"/>
              </a:spcAft>
              <a:buNone/>
            </a:pPr>
            <a:r>
              <a:rPr lang="en-US" sz="5750">
                <a:solidFill>
                  <a:srgbClr val="764B36"/>
                </a:solidFill>
                <a:latin typeface="Arial"/>
                <a:ea typeface="Arial"/>
                <a:cs typeface="Arial"/>
                <a:sym typeface="Arial"/>
              </a:rPr>
              <a:t>IRREGULARITY IN</a:t>
            </a:r>
            <a:endParaRPr/>
          </a:p>
          <a:p>
            <a:pPr indent="0" lvl="0" marL="0" marR="0" rtl="0" algn="l">
              <a:lnSpc>
                <a:spcPct val="114226"/>
              </a:lnSpc>
              <a:spcBef>
                <a:spcPts val="1410"/>
              </a:spcBef>
              <a:spcAft>
                <a:spcPts val="0"/>
              </a:spcAft>
              <a:buNone/>
            </a:pPr>
            <a:r>
              <a:rPr lang="en-US" sz="5750">
                <a:solidFill>
                  <a:srgbClr val="764B36"/>
                </a:solidFill>
                <a:latin typeface="Arial"/>
                <a:ea typeface="Arial"/>
                <a:cs typeface="Arial"/>
                <a:sym typeface="Arial"/>
              </a:rPr>
              <a:t>RAINFALL</a:t>
            </a:r>
            <a:endParaRPr/>
          </a:p>
        </p:txBody>
      </p:sp>
      <p:sp>
        <p:nvSpPr>
          <p:cNvPr id="268" name="Google Shape;268;p29"/>
          <p:cNvSpPr txBox="1"/>
          <p:nvPr/>
        </p:nvSpPr>
        <p:spPr>
          <a:xfrm>
            <a:off x="9901079" y="6262911"/>
            <a:ext cx="7961394" cy="2370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81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764B36"/>
                </a:solidFill>
                <a:latin typeface="Oswald"/>
                <a:ea typeface="Oswald"/>
                <a:cs typeface="Oswald"/>
                <a:sym typeface="Oswald"/>
              </a:rPr>
              <a:t>The interannuailrregularitycan often producerainfall</a:t>
            </a:r>
            <a:endParaRPr/>
          </a:p>
          <a:p>
            <a:pPr indent="0" lvl="0" marL="0" marR="0" rtl="0" algn="l">
              <a:lnSpc>
                <a:spcPct val="139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764B36"/>
                </a:solidFill>
                <a:latin typeface="Oswald"/>
                <a:ea typeface="Oswald"/>
                <a:cs typeface="Oswald"/>
                <a:sym typeface="Oswald"/>
              </a:rPr>
              <a:t>shortagesover a seriesof successiveyearsas was the</a:t>
            </a:r>
            <a:endParaRPr/>
          </a:p>
          <a:p>
            <a:pPr indent="0" lvl="0" marL="0" marR="0" rtl="0" algn="l">
              <a:lnSpc>
                <a:spcPct val="139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764B36"/>
                </a:solidFill>
                <a:latin typeface="Oswald"/>
                <a:ea typeface="Oswald"/>
                <a:cs typeface="Oswald"/>
                <a:sym typeface="Oswald"/>
              </a:rPr>
              <a:t>casefrom1969 to 1972.The cumulativeeffectof these</a:t>
            </a:r>
            <a:endParaRPr/>
          </a:p>
          <a:p>
            <a:pPr indent="0" lvl="0" marL="0" marR="0" rtl="0" algn="l">
              <a:lnSpc>
                <a:spcPct val="139961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764B36"/>
                </a:solidFill>
                <a:latin typeface="Oswald"/>
                <a:ea typeface="Oswald"/>
                <a:cs typeface="Oswald"/>
                <a:sym typeface="Oswald"/>
              </a:rPr>
              <a:t>years caused droughts of catastrophic proportions.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4" name="Google Shape;274;p30"/>
          <p:cNvSpPr txBox="1"/>
          <p:nvPr/>
        </p:nvSpPr>
        <p:spPr>
          <a:xfrm>
            <a:off x="4967759" y="2638130"/>
            <a:ext cx="10849584" cy="63748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872251" marR="0" rtl="0" algn="l">
              <a:lnSpc>
                <a:spcPct val="12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Population</a:t>
            </a:r>
            <a:endParaRPr/>
          </a:p>
          <a:p>
            <a:pPr indent="0" lvl="0" marL="3171158" marR="0" rtl="0" algn="l">
              <a:lnSpc>
                <a:spcPct val="90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/>
          </a:p>
          <a:p>
            <a:pPr indent="0" lvl="0" marL="0" marR="0" rtl="0" algn="l">
              <a:lnSpc>
                <a:spcPct val="90053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1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Demographics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0" name="Google Shape;280;p31"/>
          <p:cNvSpPr txBox="1"/>
          <p:nvPr/>
        </p:nvSpPr>
        <p:spPr>
          <a:xfrm>
            <a:off x="194619" y="428627"/>
            <a:ext cx="13542652" cy="4258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7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>
                <a:solidFill>
                  <a:srgbClr val="E8CB79"/>
                </a:solidFill>
                <a:latin typeface="Arial"/>
                <a:ea typeface="Arial"/>
                <a:cs typeface="Arial"/>
                <a:sym typeface="Arial"/>
              </a:rPr>
              <a:t>Why is it important to learn</a:t>
            </a:r>
            <a:endParaRPr/>
          </a:p>
          <a:p>
            <a:pPr indent="0" lvl="0" marL="0" marR="0" rtl="0" algn="l">
              <a:lnSpc>
                <a:spcPct val="119721"/>
              </a:lnSpc>
              <a:spcBef>
                <a:spcPts val="1236"/>
              </a:spcBef>
              <a:spcAft>
                <a:spcPts val="0"/>
              </a:spcAft>
              <a:buNone/>
            </a:pPr>
            <a:r>
              <a:rPr lang="en-US" sz="6100">
                <a:solidFill>
                  <a:srgbClr val="E8CB79"/>
                </a:solidFill>
                <a:latin typeface="Arial"/>
                <a:ea typeface="Arial"/>
                <a:cs typeface="Arial"/>
                <a:sym typeface="Arial"/>
              </a:rPr>
              <a:t>about Population and</a:t>
            </a:r>
            <a:endParaRPr/>
          </a:p>
          <a:p>
            <a:pPr indent="0" lvl="0" marL="0" marR="0" rtl="0" algn="l">
              <a:lnSpc>
                <a:spcPct val="119721"/>
              </a:lnSpc>
              <a:spcBef>
                <a:spcPts val="1286"/>
              </a:spcBef>
              <a:spcAft>
                <a:spcPts val="0"/>
              </a:spcAft>
              <a:buNone/>
            </a:pPr>
            <a:r>
              <a:rPr lang="en-US" sz="6100">
                <a:solidFill>
                  <a:srgbClr val="E8CB79"/>
                </a:solidFill>
                <a:latin typeface="Arial"/>
                <a:ea typeface="Arial"/>
                <a:cs typeface="Arial"/>
                <a:sym typeface="Arial"/>
              </a:rPr>
              <a:t>Demographics?</a:t>
            </a:r>
            <a:endParaRPr/>
          </a:p>
        </p:txBody>
      </p:sp>
      <p:sp>
        <p:nvSpPr>
          <p:cNvPr id="281" name="Google Shape;281;p31"/>
          <p:cNvSpPr txBox="1"/>
          <p:nvPr/>
        </p:nvSpPr>
        <p:spPr>
          <a:xfrm>
            <a:off x="486084" y="4097960"/>
            <a:ext cx="10007339" cy="925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5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FFF4E2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700">
                <a:solidFill>
                  <a:srgbClr val="FFF4E2"/>
                </a:solidFill>
                <a:latin typeface="Arial"/>
                <a:ea typeface="Arial"/>
                <a:cs typeface="Arial"/>
                <a:sym typeface="Arial"/>
              </a:rPr>
              <a:t>Population growth and demographic factors</a:t>
            </a:r>
            <a:endParaRPr/>
          </a:p>
        </p:txBody>
      </p:sp>
      <p:sp>
        <p:nvSpPr>
          <p:cNvPr id="282" name="Google Shape;282;p31"/>
          <p:cNvSpPr txBox="1"/>
          <p:nvPr/>
        </p:nvSpPr>
        <p:spPr>
          <a:xfrm>
            <a:off x="777549" y="4577893"/>
            <a:ext cx="7553885" cy="9248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7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4E2"/>
                </a:solidFill>
                <a:latin typeface="Arial"/>
                <a:ea typeface="Arial"/>
                <a:cs typeface="Arial"/>
                <a:sym typeface="Arial"/>
              </a:rPr>
              <a:t>intimately linked to desertification</a:t>
            </a:r>
            <a:endParaRPr/>
          </a:p>
        </p:txBody>
      </p:sp>
      <p:sp>
        <p:nvSpPr>
          <p:cNvPr id="283" name="Google Shape;283;p31"/>
          <p:cNvSpPr txBox="1"/>
          <p:nvPr/>
        </p:nvSpPr>
        <p:spPr>
          <a:xfrm>
            <a:off x="486084" y="5537759"/>
            <a:ext cx="10979132" cy="18848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5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FFF4E2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700">
                <a:solidFill>
                  <a:srgbClr val="FFF4E2"/>
                </a:solidFill>
                <a:latin typeface="Arial"/>
                <a:ea typeface="Arial"/>
                <a:cs typeface="Arial"/>
                <a:sym typeface="Arial"/>
              </a:rPr>
              <a:t>Sahel’s fragile ecosystems degraded due to</a:t>
            </a:r>
            <a:endParaRPr/>
          </a:p>
          <a:p>
            <a:pPr indent="0" lvl="0" marL="291465" marR="0" rtl="0" algn="l">
              <a:lnSpc>
                <a:spcPct val="119703"/>
              </a:lnSpc>
              <a:spcBef>
                <a:spcPts val="596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4E2"/>
                </a:solidFill>
                <a:latin typeface="Arial"/>
                <a:ea typeface="Arial"/>
                <a:cs typeface="Arial"/>
                <a:sym typeface="Arial"/>
              </a:rPr>
              <a:t>unsustainable land-usage and exacerbated water</a:t>
            </a:r>
            <a:endParaRPr/>
          </a:p>
          <a:p>
            <a:pPr indent="0" lvl="0" marL="291465" marR="0" rtl="0" algn="l">
              <a:lnSpc>
                <a:spcPct val="119703"/>
              </a:lnSpc>
              <a:spcBef>
                <a:spcPts val="596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4E2"/>
                </a:solidFill>
                <a:latin typeface="Arial"/>
                <a:ea typeface="Arial"/>
                <a:cs typeface="Arial"/>
                <a:sym typeface="Arial"/>
              </a:rPr>
              <a:t>stress due to soaring population</a:t>
            </a:r>
            <a:endParaRPr/>
          </a:p>
        </p:txBody>
      </p:sp>
      <p:sp>
        <p:nvSpPr>
          <p:cNvPr id="284" name="Google Shape;284;p31"/>
          <p:cNvSpPr txBox="1"/>
          <p:nvPr/>
        </p:nvSpPr>
        <p:spPr>
          <a:xfrm>
            <a:off x="486084" y="7457491"/>
            <a:ext cx="10393904" cy="1884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5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FFF4E2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700">
                <a:solidFill>
                  <a:srgbClr val="FFF4E2"/>
                </a:solidFill>
                <a:latin typeface="Arial"/>
                <a:ea typeface="Arial"/>
                <a:cs typeface="Arial"/>
                <a:sym typeface="Arial"/>
              </a:rPr>
              <a:t>This analysis provides valuable information to</a:t>
            </a:r>
            <a:endParaRPr/>
          </a:p>
          <a:p>
            <a:pPr indent="0" lvl="0" marL="291465" marR="0" rtl="0" algn="l">
              <a:lnSpc>
                <a:spcPct val="119703"/>
              </a:lnSpc>
              <a:spcBef>
                <a:spcPts val="596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4E2"/>
                </a:solidFill>
                <a:latin typeface="Arial"/>
                <a:ea typeface="Arial"/>
                <a:cs typeface="Arial"/>
                <a:sym typeface="Arial"/>
              </a:rPr>
              <a:t>enable us in developing effective strategies to</a:t>
            </a:r>
            <a:endParaRPr/>
          </a:p>
          <a:p>
            <a:pPr indent="0" lvl="0" marL="291465" marR="0" rtl="0" algn="l">
              <a:lnSpc>
                <a:spcPct val="119703"/>
              </a:lnSpc>
              <a:spcBef>
                <a:spcPts val="596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4E2"/>
                </a:solidFill>
                <a:latin typeface="Arial"/>
                <a:ea typeface="Arial"/>
                <a:cs typeface="Arial"/>
                <a:sym typeface="Arial"/>
              </a:rPr>
              <a:t>combat desertification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" name="Google Shape;36;p5"/>
          <p:cNvSpPr txBox="1"/>
          <p:nvPr/>
        </p:nvSpPr>
        <p:spPr>
          <a:xfrm>
            <a:off x="9978895" y="371662"/>
            <a:ext cx="6487424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CHIKKALA LAKSHMAN RAO</a:t>
            </a:r>
            <a:endParaRPr/>
          </a:p>
        </p:txBody>
      </p:sp>
      <p:sp>
        <p:nvSpPr>
          <p:cNvPr id="37" name="Google Shape;37;p5"/>
          <p:cNvSpPr txBox="1"/>
          <p:nvPr/>
        </p:nvSpPr>
        <p:spPr>
          <a:xfrm>
            <a:off x="10254349" y="525120"/>
            <a:ext cx="5811541" cy="613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2D35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Chikkala Sri Lakshmanarao (2021101011)</a:t>
            </a:r>
            <a:endParaRPr/>
          </a:p>
        </p:txBody>
      </p:sp>
      <p:sp>
        <p:nvSpPr>
          <p:cNvPr id="38" name="Google Shape;38;p5"/>
          <p:cNvSpPr txBox="1"/>
          <p:nvPr/>
        </p:nvSpPr>
        <p:spPr>
          <a:xfrm>
            <a:off x="10254349" y="862813"/>
            <a:ext cx="5811541" cy="613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2D35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Chikkala Sri Lakshmanarao (2021101011)</a:t>
            </a:r>
            <a:endParaRPr/>
          </a:p>
        </p:txBody>
      </p:sp>
      <p:sp>
        <p:nvSpPr>
          <p:cNvPr id="39" name="Google Shape;39;p5"/>
          <p:cNvSpPr txBox="1"/>
          <p:nvPr/>
        </p:nvSpPr>
        <p:spPr>
          <a:xfrm>
            <a:off x="11687087" y="1079715"/>
            <a:ext cx="2871215" cy="103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2021101011</a:t>
            </a:r>
            <a:endParaRPr/>
          </a:p>
        </p:txBody>
      </p:sp>
      <p:sp>
        <p:nvSpPr>
          <p:cNvPr id="40" name="Google Shape;40;p5"/>
          <p:cNvSpPr txBox="1"/>
          <p:nvPr/>
        </p:nvSpPr>
        <p:spPr>
          <a:xfrm>
            <a:off x="10747502" y="2433037"/>
            <a:ext cx="4725477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GOWLAPALLI ROHIT</a:t>
            </a:r>
            <a:endParaRPr/>
          </a:p>
        </p:txBody>
      </p:sp>
      <p:sp>
        <p:nvSpPr>
          <p:cNvPr id="41" name="Google Shape;41;p5"/>
          <p:cNvSpPr txBox="1"/>
          <p:nvPr/>
        </p:nvSpPr>
        <p:spPr>
          <a:xfrm>
            <a:off x="11702178" y="3180794"/>
            <a:ext cx="2871215" cy="103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2021101113</a:t>
            </a:r>
            <a:endParaRPr/>
          </a:p>
        </p:txBody>
      </p:sp>
      <p:sp>
        <p:nvSpPr>
          <p:cNvPr id="42" name="Google Shape;42;p5"/>
          <p:cNvSpPr txBox="1"/>
          <p:nvPr/>
        </p:nvSpPr>
        <p:spPr>
          <a:xfrm>
            <a:off x="1565668" y="4501706"/>
            <a:ext cx="7937517" cy="32281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2D35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ATREIDES</a:t>
            </a:r>
            <a:endParaRPr/>
          </a:p>
        </p:txBody>
      </p:sp>
      <p:sp>
        <p:nvSpPr>
          <p:cNvPr id="43" name="Google Shape;43;p5"/>
          <p:cNvSpPr txBox="1"/>
          <p:nvPr/>
        </p:nvSpPr>
        <p:spPr>
          <a:xfrm>
            <a:off x="10986658" y="4483931"/>
            <a:ext cx="4241597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LOSETTI MOURYA</a:t>
            </a:r>
            <a:endParaRPr/>
          </a:p>
        </p:txBody>
      </p:sp>
      <p:sp>
        <p:nvSpPr>
          <p:cNvPr id="44" name="Google Shape;44;p5"/>
          <p:cNvSpPr txBox="1"/>
          <p:nvPr/>
        </p:nvSpPr>
        <p:spPr>
          <a:xfrm>
            <a:off x="11687087" y="5233937"/>
            <a:ext cx="2871215" cy="103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2021101121</a:t>
            </a:r>
            <a:endParaRPr/>
          </a:p>
        </p:txBody>
      </p:sp>
      <p:sp>
        <p:nvSpPr>
          <p:cNvPr id="45" name="Google Shape;45;p5"/>
          <p:cNvSpPr txBox="1"/>
          <p:nvPr/>
        </p:nvSpPr>
        <p:spPr>
          <a:xfrm>
            <a:off x="9198016" y="6648047"/>
            <a:ext cx="8326019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PUNNAVAJHALA GNANA PRAKASH</a:t>
            </a:r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11702178" y="7352666"/>
            <a:ext cx="2871215" cy="103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2021111027</a:t>
            </a:r>
            <a:endParaRPr/>
          </a:p>
        </p:txBody>
      </p:sp>
      <p:sp>
        <p:nvSpPr>
          <p:cNvPr id="47" name="Google Shape;47;p5"/>
          <p:cNvSpPr txBox="1"/>
          <p:nvPr/>
        </p:nvSpPr>
        <p:spPr>
          <a:xfrm>
            <a:off x="10054506" y="8580358"/>
            <a:ext cx="6514062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SAI MADHUSUDAN GUNDA</a:t>
            </a:r>
            <a:endParaRPr/>
          </a:p>
        </p:txBody>
      </p:sp>
      <p:sp>
        <p:nvSpPr>
          <p:cNvPr id="48" name="Google Shape;48;p5"/>
          <p:cNvSpPr txBox="1"/>
          <p:nvPr/>
        </p:nvSpPr>
        <p:spPr>
          <a:xfrm>
            <a:off x="11702178" y="9284977"/>
            <a:ext cx="2871215" cy="103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2021111028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0" name="Google Shape;290;p32"/>
          <p:cNvSpPr txBox="1"/>
          <p:nvPr/>
        </p:nvSpPr>
        <p:spPr>
          <a:xfrm>
            <a:off x="5846659" y="950019"/>
            <a:ext cx="8380060" cy="1416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4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3EDAD8"/>
                </a:solidFill>
                <a:latin typeface="Arial"/>
                <a:ea typeface="Arial"/>
                <a:cs typeface="Arial"/>
                <a:sym typeface="Arial"/>
              </a:rPr>
              <a:t>Population Growth Trends</a:t>
            </a:r>
            <a:endParaRPr/>
          </a:p>
        </p:txBody>
      </p:sp>
      <p:sp>
        <p:nvSpPr>
          <p:cNvPr id="291" name="Google Shape;291;p32"/>
          <p:cNvSpPr txBox="1"/>
          <p:nvPr/>
        </p:nvSpPr>
        <p:spPr>
          <a:xfrm>
            <a:off x="7764196" y="1783596"/>
            <a:ext cx="3643704" cy="1078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West Africa</a:t>
            </a:r>
            <a:endParaRPr/>
          </a:p>
        </p:txBody>
      </p:sp>
      <p:sp>
        <p:nvSpPr>
          <p:cNvPr id="292" name="Google Shape;292;p32"/>
          <p:cNvSpPr txBox="1"/>
          <p:nvPr/>
        </p:nvSpPr>
        <p:spPr>
          <a:xfrm>
            <a:off x="15400207" y="3523419"/>
            <a:ext cx="1929153" cy="1279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64678" marR="0" rtl="0" algn="l">
              <a:lnSpc>
                <a:spcPct val="1198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AVERAGE AN</a:t>
            </a:r>
            <a:endParaRPr/>
          </a:p>
          <a:p>
            <a:pPr indent="0" lvl="0" marL="415856" marR="0" rtl="0" algn="l">
              <a:lnSpc>
                <a:spcPct val="1198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POPULATI</a:t>
            </a:r>
            <a:endParaRPr/>
          </a:p>
          <a:p>
            <a:pPr indent="0" lvl="0" marL="0" marR="0" rtl="0" algn="l">
              <a:lnSpc>
                <a:spcPct val="119875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GROWTH IN L</a:t>
            </a:r>
            <a:endParaRPr/>
          </a:p>
          <a:p>
            <a:pPr indent="0" lvl="0" marL="778436" marR="0" rtl="0" algn="l">
              <a:lnSpc>
                <a:spcPct val="1198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YEARS</a:t>
            </a:r>
            <a:endParaRPr/>
          </a:p>
        </p:txBody>
      </p:sp>
      <p:sp>
        <p:nvSpPr>
          <p:cNvPr id="293" name="Google Shape;293;p32"/>
          <p:cNvSpPr txBox="1"/>
          <p:nvPr/>
        </p:nvSpPr>
        <p:spPr>
          <a:xfrm>
            <a:off x="4239182" y="3647121"/>
            <a:ext cx="2201570" cy="1188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FERTILITY</a:t>
            </a:r>
            <a:endParaRPr/>
          </a:p>
          <a:p>
            <a:pPr indent="0" lvl="0" marL="426492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RATE</a:t>
            </a:r>
            <a:endParaRPr/>
          </a:p>
        </p:txBody>
      </p:sp>
      <p:sp>
        <p:nvSpPr>
          <p:cNvPr id="294" name="Google Shape;294;p32"/>
          <p:cNvSpPr txBox="1"/>
          <p:nvPr/>
        </p:nvSpPr>
        <p:spPr>
          <a:xfrm>
            <a:off x="6781010" y="3647121"/>
            <a:ext cx="2759049" cy="1188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74415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LIFE</a:t>
            </a:r>
            <a:endParaRPr/>
          </a:p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EXPECTANCY</a:t>
            </a:r>
            <a:endParaRPr/>
          </a:p>
        </p:txBody>
      </p:sp>
      <p:sp>
        <p:nvSpPr>
          <p:cNvPr id="295" name="Google Shape;295;p32"/>
          <p:cNvSpPr txBox="1"/>
          <p:nvPr/>
        </p:nvSpPr>
        <p:spPr>
          <a:xfrm>
            <a:off x="9844975" y="3647121"/>
            <a:ext cx="2456688" cy="1188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45061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INFANT</a:t>
            </a:r>
            <a:endParaRPr/>
          </a:p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MORTALITY</a:t>
            </a:r>
            <a:endParaRPr/>
          </a:p>
        </p:txBody>
      </p:sp>
      <p:sp>
        <p:nvSpPr>
          <p:cNvPr id="296" name="Google Shape;296;p32"/>
          <p:cNvSpPr txBox="1"/>
          <p:nvPr/>
        </p:nvSpPr>
        <p:spPr>
          <a:xfrm>
            <a:off x="12565284" y="3647121"/>
            <a:ext cx="2752649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HDI RANKING</a:t>
            </a:r>
            <a:endParaRPr/>
          </a:p>
        </p:txBody>
      </p:sp>
      <p:sp>
        <p:nvSpPr>
          <p:cNvPr id="297" name="Google Shape;297;p32"/>
          <p:cNvSpPr txBox="1"/>
          <p:nvPr/>
        </p:nvSpPr>
        <p:spPr>
          <a:xfrm>
            <a:off x="1175111" y="3863216"/>
            <a:ext cx="2117750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COUNTRY</a:t>
            </a:r>
            <a:endParaRPr/>
          </a:p>
        </p:txBody>
      </p:sp>
      <p:sp>
        <p:nvSpPr>
          <p:cNvPr id="298" name="Google Shape;298;p32"/>
          <p:cNvSpPr txBox="1"/>
          <p:nvPr/>
        </p:nvSpPr>
        <p:spPr>
          <a:xfrm>
            <a:off x="1614406" y="5220309"/>
            <a:ext cx="1248616" cy="741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4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Niger</a:t>
            </a:r>
            <a:endParaRPr/>
          </a:p>
        </p:txBody>
      </p:sp>
      <p:sp>
        <p:nvSpPr>
          <p:cNvPr id="299" name="Google Shape;299;p32"/>
          <p:cNvSpPr txBox="1"/>
          <p:nvPr/>
        </p:nvSpPr>
        <p:spPr>
          <a:xfrm>
            <a:off x="4788843" y="5221619"/>
            <a:ext cx="1092672" cy="4151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4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6.95</a:t>
            </a:r>
            <a:endParaRPr/>
          </a:p>
          <a:p>
            <a:pPr indent="0" lvl="0" marL="3120" marR="0" rtl="0" algn="l">
              <a:lnSpc>
                <a:spcPct val="115409"/>
              </a:lnSpc>
              <a:spcBef>
                <a:spcPts val="6463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5.23</a:t>
            </a:r>
            <a:endParaRPr/>
          </a:p>
          <a:p>
            <a:pPr indent="0" lvl="0" marL="0" marR="0" rtl="0" algn="l">
              <a:lnSpc>
                <a:spcPct val="115409"/>
              </a:lnSpc>
              <a:spcBef>
                <a:spcPts val="6408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4.65</a:t>
            </a:r>
            <a:endParaRPr/>
          </a:p>
          <a:p>
            <a:pPr indent="0" lvl="0" marL="0" marR="0" rtl="0" algn="l">
              <a:lnSpc>
                <a:spcPct val="115409"/>
              </a:lnSpc>
              <a:spcBef>
                <a:spcPts val="6458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4.51</a:t>
            </a:r>
            <a:endParaRPr/>
          </a:p>
        </p:txBody>
      </p:sp>
      <p:sp>
        <p:nvSpPr>
          <p:cNvPr id="300" name="Google Shape;300;p32"/>
          <p:cNvSpPr txBox="1"/>
          <p:nvPr/>
        </p:nvSpPr>
        <p:spPr>
          <a:xfrm>
            <a:off x="7588226" y="5210222"/>
            <a:ext cx="1166428" cy="4162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76876" marR="0" rtl="0" algn="l">
              <a:lnSpc>
                <a:spcPct val="1154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61.8</a:t>
            </a:r>
            <a:endParaRPr/>
          </a:p>
          <a:p>
            <a:pPr indent="0" lvl="0" marL="0" marR="0" rtl="0" algn="l">
              <a:lnSpc>
                <a:spcPct val="115409"/>
              </a:lnSpc>
              <a:spcBef>
                <a:spcPts val="6552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60.9</a:t>
            </a:r>
            <a:endParaRPr/>
          </a:p>
          <a:p>
            <a:pPr indent="0" lvl="0" marL="0" marR="0" rtl="0" algn="l">
              <a:lnSpc>
                <a:spcPct val="115409"/>
              </a:lnSpc>
              <a:spcBef>
                <a:spcPts val="6408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67.5</a:t>
            </a:r>
            <a:endParaRPr/>
          </a:p>
          <a:p>
            <a:pPr indent="0" lvl="0" marL="0" marR="0" rtl="0" algn="l">
              <a:lnSpc>
                <a:spcPct val="115409"/>
              </a:lnSpc>
              <a:spcBef>
                <a:spcPts val="6458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57.8</a:t>
            </a:r>
            <a:endParaRPr/>
          </a:p>
        </p:txBody>
      </p:sp>
      <p:sp>
        <p:nvSpPr>
          <p:cNvPr id="301" name="Google Shape;301;p32"/>
          <p:cNvSpPr txBox="1"/>
          <p:nvPr/>
        </p:nvSpPr>
        <p:spPr>
          <a:xfrm>
            <a:off x="10549057" y="5210222"/>
            <a:ext cx="1001421" cy="1890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4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102</a:t>
            </a:r>
            <a:endParaRPr/>
          </a:p>
          <a:p>
            <a:pPr indent="0" lvl="0" marL="87884" marR="0" rtl="0" algn="l">
              <a:lnSpc>
                <a:spcPct val="115409"/>
              </a:lnSpc>
              <a:spcBef>
                <a:spcPts val="6552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84</a:t>
            </a:r>
            <a:endParaRPr/>
          </a:p>
        </p:txBody>
      </p:sp>
      <p:sp>
        <p:nvSpPr>
          <p:cNvPr id="302" name="Google Shape;302;p32"/>
          <p:cNvSpPr txBox="1"/>
          <p:nvPr/>
        </p:nvSpPr>
        <p:spPr>
          <a:xfrm>
            <a:off x="13410226" y="5210222"/>
            <a:ext cx="1001422" cy="4162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4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189</a:t>
            </a:r>
            <a:endParaRPr/>
          </a:p>
          <a:p>
            <a:pPr indent="0" lvl="0" marL="0" marR="0" rtl="0" algn="l">
              <a:lnSpc>
                <a:spcPct val="115409"/>
              </a:lnSpc>
              <a:spcBef>
                <a:spcPts val="6352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183</a:t>
            </a:r>
            <a:endParaRPr/>
          </a:p>
          <a:p>
            <a:pPr indent="0" lvl="0" marL="0" marR="0" rtl="0" algn="l">
              <a:lnSpc>
                <a:spcPct val="115409"/>
              </a:lnSpc>
              <a:spcBef>
                <a:spcPts val="6593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164</a:t>
            </a:r>
            <a:endParaRPr/>
          </a:p>
          <a:p>
            <a:pPr indent="0" lvl="0" marL="0" marR="0" rtl="0" algn="l">
              <a:lnSpc>
                <a:spcPct val="115409"/>
              </a:lnSpc>
              <a:spcBef>
                <a:spcPts val="6473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177</a:t>
            </a:r>
            <a:endParaRPr/>
          </a:p>
        </p:txBody>
      </p:sp>
      <p:sp>
        <p:nvSpPr>
          <p:cNvPr id="303" name="Google Shape;303;p32"/>
          <p:cNvSpPr txBox="1"/>
          <p:nvPr/>
        </p:nvSpPr>
        <p:spPr>
          <a:xfrm>
            <a:off x="16123407" y="5221619"/>
            <a:ext cx="1322880" cy="1853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4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3.23%</a:t>
            </a:r>
            <a:endParaRPr/>
          </a:p>
          <a:p>
            <a:pPr indent="0" lvl="0" marL="1094" marR="0" rtl="0" algn="l">
              <a:lnSpc>
                <a:spcPct val="115409"/>
              </a:lnSpc>
              <a:spcBef>
                <a:spcPts val="6263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2.84%</a:t>
            </a:r>
            <a:endParaRPr/>
          </a:p>
        </p:txBody>
      </p:sp>
      <p:sp>
        <p:nvSpPr>
          <p:cNvPr id="304" name="Google Shape;304;p32"/>
          <p:cNvSpPr txBox="1"/>
          <p:nvPr/>
        </p:nvSpPr>
        <p:spPr>
          <a:xfrm>
            <a:off x="1100164" y="6358644"/>
            <a:ext cx="2365121" cy="187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Burkina Faso</a:t>
            </a:r>
            <a:endParaRPr/>
          </a:p>
          <a:p>
            <a:pPr indent="0" lvl="0" marL="330571" marR="0" rtl="0" algn="l">
              <a:lnSpc>
                <a:spcPct val="115500"/>
              </a:lnSpc>
              <a:spcBef>
                <a:spcPts val="6442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Senegal</a:t>
            </a:r>
            <a:endParaRPr/>
          </a:p>
        </p:txBody>
      </p:sp>
      <p:sp>
        <p:nvSpPr>
          <p:cNvPr id="305" name="Google Shape;305;p32"/>
          <p:cNvSpPr txBox="1"/>
          <p:nvPr/>
        </p:nvSpPr>
        <p:spPr>
          <a:xfrm>
            <a:off x="10636941" y="7493184"/>
            <a:ext cx="802700" cy="741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4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45</a:t>
            </a:r>
            <a:endParaRPr/>
          </a:p>
        </p:txBody>
      </p:sp>
      <p:sp>
        <p:nvSpPr>
          <p:cNvPr id="306" name="Google Shape;306;p32"/>
          <p:cNvSpPr txBox="1"/>
          <p:nvPr/>
        </p:nvSpPr>
        <p:spPr>
          <a:xfrm>
            <a:off x="16123407" y="7493184"/>
            <a:ext cx="1321786" cy="1880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4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1.86%</a:t>
            </a:r>
            <a:endParaRPr/>
          </a:p>
          <a:p>
            <a:pPr indent="0" lvl="0" marL="0" marR="0" rtl="0" algn="l">
              <a:lnSpc>
                <a:spcPct val="115409"/>
              </a:lnSpc>
              <a:spcBef>
                <a:spcPts val="6473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3.02%</a:t>
            </a:r>
            <a:endParaRPr/>
          </a:p>
        </p:txBody>
      </p:sp>
      <p:sp>
        <p:nvSpPr>
          <p:cNvPr id="307" name="Google Shape;307;p32"/>
          <p:cNvSpPr txBox="1"/>
          <p:nvPr/>
        </p:nvSpPr>
        <p:spPr>
          <a:xfrm>
            <a:off x="1009177" y="8631521"/>
            <a:ext cx="2564764" cy="741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Guinea-Bissau</a:t>
            </a:r>
            <a:endParaRPr/>
          </a:p>
        </p:txBody>
      </p:sp>
      <p:sp>
        <p:nvSpPr>
          <p:cNvPr id="308" name="Google Shape;308;p32"/>
          <p:cNvSpPr txBox="1"/>
          <p:nvPr/>
        </p:nvSpPr>
        <p:spPr>
          <a:xfrm>
            <a:off x="10636941" y="8627294"/>
            <a:ext cx="802700" cy="741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4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82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4" name="Google Shape;314;p33"/>
          <p:cNvSpPr txBox="1"/>
          <p:nvPr/>
        </p:nvSpPr>
        <p:spPr>
          <a:xfrm>
            <a:off x="9717410" y="354744"/>
            <a:ext cx="8108770" cy="2266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What role did the resource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demand play in causing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desertification in the Sahel ?</a:t>
            </a:r>
            <a:endParaRPr/>
          </a:p>
        </p:txBody>
      </p:sp>
      <p:sp>
        <p:nvSpPr>
          <p:cNvPr id="315" name="Google Shape;315;p33"/>
          <p:cNvSpPr txBox="1"/>
          <p:nvPr/>
        </p:nvSpPr>
        <p:spPr>
          <a:xfrm>
            <a:off x="1047750" y="1040844"/>
            <a:ext cx="5473573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8FBFD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8FBFD"/>
                </a:solidFill>
                <a:latin typeface="Arial"/>
                <a:ea typeface="Arial"/>
                <a:cs typeface="Arial"/>
                <a:sym typeface="Arial"/>
              </a:rPr>
              <a:t>Demands</a:t>
            </a:r>
            <a:endParaRPr/>
          </a:p>
        </p:txBody>
      </p:sp>
      <p:sp>
        <p:nvSpPr>
          <p:cNvPr id="316" name="Google Shape;316;p33"/>
          <p:cNvSpPr txBox="1"/>
          <p:nvPr/>
        </p:nvSpPr>
        <p:spPr>
          <a:xfrm>
            <a:off x="10041260" y="2376972"/>
            <a:ext cx="8704216" cy="975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5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300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Aꢀrapidlyꢀgrowingꢀpopulationꢀrequiresꢀ</a:t>
            </a:r>
            <a:endParaRPr/>
          </a:p>
        </p:txBody>
      </p:sp>
      <p:sp>
        <p:nvSpPr>
          <p:cNvPr id="317" name="Google Shape;317;p33"/>
          <p:cNvSpPr txBox="1"/>
          <p:nvPr/>
        </p:nvSpPr>
        <p:spPr>
          <a:xfrm>
            <a:off x="10365110" y="2953793"/>
            <a:ext cx="6559929" cy="96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moreꢀfood,ꢀwater,ꢀandꢀshelter.</a:t>
            </a:r>
            <a:endParaRPr/>
          </a:p>
        </p:txBody>
      </p:sp>
      <p:sp>
        <p:nvSpPr>
          <p:cNvPr id="318" name="Google Shape;318;p33"/>
          <p:cNvSpPr txBox="1"/>
          <p:nvPr/>
        </p:nvSpPr>
        <p:spPr>
          <a:xfrm>
            <a:off x="10041260" y="4091472"/>
            <a:ext cx="8748470" cy="2116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5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300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Toꢀmeetꢀtheseꢀneeds,ꢀpeopleꢀinꢀtheꢀ</a:t>
            </a:r>
            <a:endParaRPr/>
          </a:p>
          <a:p>
            <a:pPr indent="0" lvl="0" marL="323850" marR="0" rtl="0" algn="l">
              <a:lnSpc>
                <a:spcPct val="104166"/>
              </a:lnSpc>
              <a:spcBef>
                <a:spcPts val="1363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Sahelꢀengageꢀinꢀagriculturalꢀactivities,ꢀ</a:t>
            </a:r>
            <a:endParaRPr/>
          </a:p>
          <a:p>
            <a:pPr indent="0" lvl="0" marL="323850" marR="0" rtl="0" algn="l">
              <a:lnSpc>
                <a:spcPct val="104166"/>
              </a:lnSpc>
              <a:spcBef>
                <a:spcPts val="1374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oftenꢀemployingꢀunsustainableꢀ</a:t>
            </a:r>
            <a:endParaRPr/>
          </a:p>
        </p:txBody>
      </p:sp>
      <p:sp>
        <p:nvSpPr>
          <p:cNvPr id="319" name="Google Shape;319;p33"/>
          <p:cNvSpPr txBox="1"/>
          <p:nvPr/>
        </p:nvSpPr>
        <p:spPr>
          <a:xfrm>
            <a:off x="10365110" y="5811293"/>
            <a:ext cx="8614415" cy="96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practicesꢀthatꢀleadꢀtoꢀlandꢀdegradation.</a:t>
            </a:r>
            <a:endParaRPr/>
          </a:p>
        </p:txBody>
      </p:sp>
      <p:sp>
        <p:nvSpPr>
          <p:cNvPr id="320" name="Google Shape;320;p33"/>
          <p:cNvSpPr txBox="1"/>
          <p:nvPr/>
        </p:nvSpPr>
        <p:spPr>
          <a:xfrm>
            <a:off x="10041260" y="6948972"/>
            <a:ext cx="9096362" cy="2116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5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300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Overgrazing,ꢀexcessiveꢀlandꢀcultivation,ꢀ</a:t>
            </a:r>
            <a:endParaRPr/>
          </a:p>
          <a:p>
            <a:pPr indent="0" lvl="0" marL="323850" marR="0" rtl="0" algn="l">
              <a:lnSpc>
                <a:spcPct val="104166"/>
              </a:lnSpc>
              <a:spcBef>
                <a:spcPts val="1363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andꢀinadequateꢀirrigationꢀmethodsꢀareꢀ</a:t>
            </a:r>
            <a:endParaRPr/>
          </a:p>
          <a:p>
            <a:pPr indent="0" lvl="0" marL="323850" marR="0" rtl="0" algn="l">
              <a:lnSpc>
                <a:spcPct val="104166"/>
              </a:lnSpc>
              <a:spcBef>
                <a:spcPts val="1374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someꢀofꢀtheꢀconsequencesꢀofꢀ</a:t>
            </a:r>
            <a:endParaRPr/>
          </a:p>
        </p:txBody>
      </p:sp>
      <p:sp>
        <p:nvSpPr>
          <p:cNvPr id="321" name="Google Shape;321;p33"/>
          <p:cNvSpPr txBox="1"/>
          <p:nvPr/>
        </p:nvSpPr>
        <p:spPr>
          <a:xfrm>
            <a:off x="10365110" y="8668793"/>
            <a:ext cx="4535676" cy="96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populationꢀpressure.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7" name="Google Shape;327;p34"/>
          <p:cNvSpPr txBox="1"/>
          <p:nvPr/>
        </p:nvSpPr>
        <p:spPr>
          <a:xfrm>
            <a:off x="1769807" y="877752"/>
            <a:ext cx="1671678" cy="586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SAHEL REGION</a:t>
            </a:r>
            <a:endParaRPr/>
          </a:p>
        </p:txBody>
      </p:sp>
      <p:sp>
        <p:nvSpPr>
          <p:cNvPr id="328" name="Google Shape;328;p34"/>
          <p:cNvSpPr txBox="1"/>
          <p:nvPr/>
        </p:nvSpPr>
        <p:spPr>
          <a:xfrm>
            <a:off x="10281710" y="882466"/>
            <a:ext cx="8095540" cy="2025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 FERTILITY RATES</a:t>
            </a:r>
            <a:endParaRPr/>
          </a:p>
        </p:txBody>
      </p:sp>
      <p:sp>
        <p:nvSpPr>
          <p:cNvPr id="329" name="Google Shape;329;p34"/>
          <p:cNvSpPr txBox="1"/>
          <p:nvPr/>
        </p:nvSpPr>
        <p:spPr>
          <a:xfrm>
            <a:off x="10134559" y="2126193"/>
            <a:ext cx="5087025" cy="1275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9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14761"/>
                </a:solidFill>
                <a:latin typeface="Poppins"/>
                <a:ea typeface="Poppins"/>
                <a:cs typeface="Poppins"/>
                <a:sym typeface="Poppins"/>
              </a:rPr>
              <a:t>LandꢀFragmentation</a:t>
            </a:r>
            <a:endParaRPr/>
          </a:p>
        </p:txBody>
      </p:sp>
      <p:sp>
        <p:nvSpPr>
          <p:cNvPr id="330" name="Google Shape;330;p34"/>
          <p:cNvSpPr txBox="1"/>
          <p:nvPr/>
        </p:nvSpPr>
        <p:spPr>
          <a:xfrm>
            <a:off x="10134560" y="3125359"/>
            <a:ext cx="7901995" cy="2396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 fertility rates in Sahelian</a:t>
            </a:r>
            <a:endParaRPr/>
          </a:p>
          <a:p>
            <a:pPr indent="0" lvl="0" marL="0" marR="0" rtl="0" algn="l">
              <a:lnSpc>
                <a:spcPct val="104142"/>
              </a:lnSpc>
              <a:spcBef>
                <a:spcPts val="1002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communities lead to subdivided, smal</a:t>
            </a:r>
            <a:endParaRPr/>
          </a:p>
          <a:p>
            <a:pPr indent="0" lvl="0" marL="0" marR="0" rtl="0" algn="l">
              <a:lnSpc>
                <a:spcPct val="104142"/>
              </a:lnSpc>
              <a:spcBef>
                <a:spcPts val="1052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land plots, often shared among multip</a:t>
            </a:r>
            <a:endParaRPr/>
          </a:p>
          <a:p>
            <a:pPr indent="0" lvl="0" marL="0" marR="0" rtl="0" algn="l">
              <a:lnSpc>
                <a:spcPct val="104142"/>
              </a:lnSpc>
              <a:spcBef>
                <a:spcPts val="1002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heirs.</a:t>
            </a:r>
            <a:endParaRPr/>
          </a:p>
        </p:txBody>
      </p:sp>
      <p:sp>
        <p:nvSpPr>
          <p:cNvPr id="331" name="Google Shape;331;p34"/>
          <p:cNvSpPr txBox="1"/>
          <p:nvPr/>
        </p:nvSpPr>
        <p:spPr>
          <a:xfrm>
            <a:off x="10134559" y="5247865"/>
            <a:ext cx="2953389" cy="1275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9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14761"/>
                </a:solidFill>
                <a:latin typeface="Poppins"/>
                <a:ea typeface="Poppins"/>
                <a:cs typeface="Poppins"/>
                <a:sym typeface="Poppins"/>
              </a:rPr>
              <a:t>Impactꢀonꢀ</a:t>
            </a:r>
            <a:endParaRPr/>
          </a:p>
        </p:txBody>
      </p:sp>
      <p:sp>
        <p:nvSpPr>
          <p:cNvPr id="332" name="Google Shape;332;p34"/>
          <p:cNvSpPr txBox="1"/>
          <p:nvPr/>
        </p:nvSpPr>
        <p:spPr>
          <a:xfrm>
            <a:off x="10134559" y="5816698"/>
            <a:ext cx="3636740" cy="1275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9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14761"/>
                </a:solidFill>
                <a:latin typeface="Poppins"/>
                <a:ea typeface="Poppins"/>
                <a:cs typeface="Poppins"/>
                <a:sym typeface="Poppins"/>
              </a:rPr>
              <a:t>Sustainability</a:t>
            </a:r>
            <a:endParaRPr/>
          </a:p>
        </p:txBody>
      </p:sp>
      <p:sp>
        <p:nvSpPr>
          <p:cNvPr id="333" name="Google Shape;333;p34"/>
          <p:cNvSpPr txBox="1"/>
          <p:nvPr/>
        </p:nvSpPr>
        <p:spPr>
          <a:xfrm>
            <a:off x="10134560" y="6249561"/>
            <a:ext cx="6740518" cy="9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Land fragmentation complicates</a:t>
            </a:r>
            <a:endParaRPr/>
          </a:p>
        </p:txBody>
      </p:sp>
      <p:sp>
        <p:nvSpPr>
          <p:cNvPr id="334" name="Google Shape;334;p34"/>
          <p:cNvSpPr txBox="1"/>
          <p:nvPr/>
        </p:nvSpPr>
        <p:spPr>
          <a:xfrm>
            <a:off x="10134560" y="6747273"/>
            <a:ext cx="8040484" cy="1899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sustainable practices like crop rotatio</a:t>
            </a:r>
            <a:endParaRPr/>
          </a:p>
          <a:p>
            <a:pPr indent="0" lvl="0" marL="0" marR="0" rtl="0" algn="l">
              <a:lnSpc>
                <a:spcPct val="104142"/>
              </a:lnSpc>
              <a:spcBef>
                <a:spcPts val="1002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conservation, making the land mo</a:t>
            </a:r>
            <a:endParaRPr/>
          </a:p>
          <a:p>
            <a:pPr indent="0" lvl="0" marL="0" marR="0" rtl="0" algn="l">
              <a:lnSpc>
                <a:spcPct val="104142"/>
              </a:lnSpc>
              <a:spcBef>
                <a:spcPts val="1052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prone to soil erosion and desertificatio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0" name="Google Shape;340;p35"/>
          <p:cNvSpPr txBox="1"/>
          <p:nvPr/>
        </p:nvSpPr>
        <p:spPr>
          <a:xfrm>
            <a:off x="5536468" y="565199"/>
            <a:ext cx="8959294" cy="1078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86EAE9"/>
                </a:solidFill>
                <a:latin typeface="Arial"/>
                <a:ea typeface="Arial"/>
                <a:cs typeface="Arial"/>
                <a:sym typeface="Arial"/>
              </a:rPr>
              <a:t>FERTILITY RATES ACROSS THE WORLD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36"/>
          <p:cNvSpPr txBox="1"/>
          <p:nvPr/>
        </p:nvSpPr>
        <p:spPr>
          <a:xfrm>
            <a:off x="9321551" y="400878"/>
            <a:ext cx="5391406" cy="616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BFD"/>
                </a:solidFill>
                <a:latin typeface="Montserrat"/>
                <a:ea typeface="Montserrat"/>
                <a:cs typeface="Montserrat"/>
                <a:sym typeface="Montserrat"/>
              </a:rPr>
              <a:t>DESERTIFICATION IN SAHEL REGION</a:t>
            </a:r>
            <a:endParaRPr/>
          </a:p>
        </p:txBody>
      </p:sp>
      <p:sp>
        <p:nvSpPr>
          <p:cNvPr id="347" name="Google Shape;347;p36"/>
          <p:cNvSpPr txBox="1"/>
          <p:nvPr/>
        </p:nvSpPr>
        <p:spPr>
          <a:xfrm>
            <a:off x="9321551" y="895761"/>
            <a:ext cx="5018784" cy="1440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8FBFD"/>
                </a:solidFill>
                <a:latin typeface="Montserrat"/>
                <a:ea typeface="Montserrat"/>
                <a:cs typeface="Montserrat"/>
                <a:sym typeface="Montserrat"/>
              </a:rPr>
              <a:t>WATER STRESS</a:t>
            </a:r>
            <a:endParaRPr/>
          </a:p>
        </p:txBody>
      </p:sp>
      <p:sp>
        <p:nvSpPr>
          <p:cNvPr id="348" name="Google Shape;348;p36"/>
          <p:cNvSpPr txBox="1"/>
          <p:nvPr/>
        </p:nvSpPr>
        <p:spPr>
          <a:xfrm>
            <a:off x="9144000" y="2449338"/>
            <a:ext cx="8497040" cy="4392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8FBFD"/>
                </a:solidFill>
                <a:latin typeface="Arial"/>
                <a:ea typeface="Arial"/>
                <a:cs typeface="Arial"/>
                <a:sym typeface="Arial"/>
              </a:rPr>
              <a:t>Rising population density exacerbates</a:t>
            </a:r>
            <a:endParaRPr/>
          </a:p>
          <a:p>
            <a:pPr indent="0" lvl="0" marL="0" marR="0" rtl="0" algn="l">
              <a:lnSpc>
                <a:spcPct val="102900"/>
              </a:lnSpc>
              <a:spcBef>
                <a:spcPts val="1413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8FBFD"/>
                </a:solidFill>
                <a:latin typeface="Arial"/>
                <a:ea typeface="Arial"/>
                <a:cs typeface="Arial"/>
                <a:sym typeface="Arial"/>
              </a:rPr>
              <a:t>water scarcity, as more people draw from</a:t>
            </a:r>
            <a:endParaRPr/>
          </a:p>
          <a:p>
            <a:pPr indent="0" lvl="0" marL="0" marR="0" rtl="0" algn="l">
              <a:lnSpc>
                <a:spcPct val="102900"/>
              </a:lnSpc>
              <a:spcBef>
                <a:spcPts val="1413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8FBFD"/>
                </a:solidFill>
                <a:latin typeface="Arial"/>
                <a:ea typeface="Arial"/>
                <a:cs typeface="Arial"/>
                <a:sym typeface="Arial"/>
              </a:rPr>
              <a:t>already limited water sources. This</a:t>
            </a:r>
            <a:endParaRPr/>
          </a:p>
          <a:p>
            <a:pPr indent="0" lvl="0" marL="0" marR="0" rtl="0" algn="l">
              <a:lnSpc>
                <a:spcPct val="102900"/>
              </a:lnSpc>
              <a:spcBef>
                <a:spcPts val="1413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8FBFD"/>
                </a:solidFill>
                <a:latin typeface="Arial"/>
                <a:ea typeface="Arial"/>
                <a:cs typeface="Arial"/>
                <a:sym typeface="Arial"/>
              </a:rPr>
              <a:t>contributes to the overuse and depletion</a:t>
            </a:r>
            <a:endParaRPr/>
          </a:p>
          <a:p>
            <a:pPr indent="0" lvl="0" marL="0" marR="0" rtl="0" algn="l">
              <a:lnSpc>
                <a:spcPct val="102900"/>
              </a:lnSpc>
              <a:spcBef>
                <a:spcPts val="1413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8FBFD"/>
                </a:solidFill>
                <a:latin typeface="Arial"/>
                <a:ea typeface="Arial"/>
                <a:cs typeface="Arial"/>
                <a:sym typeface="Arial"/>
              </a:rPr>
              <a:t>of aquifers and surface water bodies,</a:t>
            </a:r>
            <a:endParaRPr/>
          </a:p>
          <a:p>
            <a:pPr indent="0" lvl="0" marL="0" marR="0" rtl="0" algn="l">
              <a:lnSpc>
                <a:spcPct val="102900"/>
              </a:lnSpc>
              <a:spcBef>
                <a:spcPts val="1413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8FBFD"/>
                </a:solidFill>
                <a:latin typeface="Arial"/>
                <a:ea typeface="Arial"/>
                <a:cs typeface="Arial"/>
                <a:sym typeface="Arial"/>
              </a:rPr>
              <a:t>negatively impacting the region's</a:t>
            </a:r>
            <a:endParaRPr/>
          </a:p>
          <a:p>
            <a:pPr indent="0" lvl="0" marL="0" marR="0" rtl="0" algn="l">
              <a:lnSpc>
                <a:spcPct val="102900"/>
              </a:lnSpc>
              <a:spcBef>
                <a:spcPts val="1413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8FBFD"/>
                </a:solidFill>
                <a:latin typeface="Arial"/>
                <a:ea typeface="Arial"/>
                <a:cs typeface="Arial"/>
                <a:sym typeface="Arial"/>
              </a:rPr>
              <a:t>ecosystem and accelerating</a:t>
            </a:r>
            <a:endParaRPr/>
          </a:p>
        </p:txBody>
      </p:sp>
      <p:sp>
        <p:nvSpPr>
          <p:cNvPr id="349" name="Google Shape;349;p36"/>
          <p:cNvSpPr txBox="1"/>
          <p:nvPr/>
        </p:nvSpPr>
        <p:spPr>
          <a:xfrm>
            <a:off x="1295400" y="2940114"/>
            <a:ext cx="7964995" cy="4972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8FBFD"/>
                </a:solidFill>
                <a:latin typeface="Montserrat"/>
                <a:ea typeface="Montserrat"/>
                <a:cs typeface="Montserrat"/>
                <a:sym typeface="Montserrat"/>
              </a:rPr>
              <a:t>Effects of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8FBFD"/>
                </a:solidFill>
                <a:latin typeface="Montserrat"/>
                <a:ea typeface="Montserrat"/>
                <a:cs typeface="Montserrat"/>
                <a:sym typeface="Montserrat"/>
              </a:rPr>
              <a:t>Deforestation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8FBFD"/>
                </a:solidFill>
                <a:latin typeface="Montserrat"/>
                <a:ea typeface="Montserrat"/>
                <a:cs typeface="Montserrat"/>
                <a:sym typeface="Montserrat"/>
              </a:rPr>
              <a:t>on Wildlife</a:t>
            </a:r>
            <a:endParaRPr/>
          </a:p>
        </p:txBody>
      </p:sp>
      <p:sp>
        <p:nvSpPr>
          <p:cNvPr id="350" name="Google Shape;350;p36"/>
          <p:cNvSpPr txBox="1"/>
          <p:nvPr/>
        </p:nvSpPr>
        <p:spPr>
          <a:xfrm>
            <a:off x="9144000" y="6449838"/>
            <a:ext cx="3277362" cy="963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8FBFD"/>
                </a:solidFill>
                <a:latin typeface="Arial"/>
                <a:ea typeface="Arial"/>
                <a:cs typeface="Arial"/>
                <a:sym typeface="Arial"/>
              </a:rPr>
              <a:t>desertification.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6" name="Google Shape;356;p37"/>
          <p:cNvSpPr txBox="1"/>
          <p:nvPr/>
        </p:nvSpPr>
        <p:spPr>
          <a:xfrm>
            <a:off x="477081" y="1051007"/>
            <a:ext cx="4391837" cy="1213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URBANIZATION</a:t>
            </a:r>
            <a:endParaRPr/>
          </a:p>
        </p:txBody>
      </p:sp>
      <p:sp>
        <p:nvSpPr>
          <p:cNvPr id="357" name="Google Shape;357;p37"/>
          <p:cNvSpPr txBox="1"/>
          <p:nvPr/>
        </p:nvSpPr>
        <p:spPr>
          <a:xfrm>
            <a:off x="477080" y="1921708"/>
            <a:ext cx="10166456" cy="43808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As rural populations in the Sahel grow, many</a:t>
            </a:r>
            <a:endParaRPr/>
          </a:p>
          <a:p>
            <a:pPr indent="0" lvl="0" marL="0" marR="0" rtl="0" algn="l">
              <a:lnSpc>
                <a:spcPct val="1299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individuals seek better economic opportunities</a:t>
            </a:r>
            <a:endParaRPr/>
          </a:p>
          <a:p>
            <a:pPr indent="0" lvl="0" marL="0" marR="0" rtl="0" algn="l">
              <a:lnSpc>
                <a:spcPct val="12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 urban areas. This trend has led to significant</a:t>
            </a:r>
            <a:endParaRPr/>
          </a:p>
          <a:p>
            <a:pPr indent="0" lvl="0" marL="0" marR="0" rtl="0" algn="l">
              <a:lnSpc>
                <a:spcPct val="1299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urbanization. The demand for housing and</a:t>
            </a:r>
            <a:endParaRPr/>
          </a:p>
          <a:p>
            <a:pPr indent="0" lvl="0" marL="0" marR="0" rtl="0" algn="l">
              <a:lnSpc>
                <a:spcPct val="1299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infrastructure in peri-urban areas often</a:t>
            </a:r>
            <a:endParaRPr/>
          </a:p>
          <a:p>
            <a:pPr indent="0" lvl="0" marL="0" marR="0" rtl="0" algn="l">
              <a:lnSpc>
                <a:spcPct val="1299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resulted in the clearance of vegetation and</a:t>
            </a:r>
            <a:endParaRPr/>
          </a:p>
          <a:p>
            <a:pPr indent="0" lvl="0" marL="0" marR="0" rtl="0" algn="l">
              <a:lnSpc>
                <a:spcPct val="1299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topsoil, which made these areas more</a:t>
            </a:r>
            <a:endParaRPr/>
          </a:p>
        </p:txBody>
      </p:sp>
      <p:sp>
        <p:nvSpPr>
          <p:cNvPr id="358" name="Google Shape;358;p37"/>
          <p:cNvSpPr txBox="1"/>
          <p:nvPr/>
        </p:nvSpPr>
        <p:spPr>
          <a:xfrm>
            <a:off x="477080" y="5619059"/>
            <a:ext cx="6426569" cy="1211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susceptible to desertification.</a:t>
            </a:r>
            <a:endParaRPr/>
          </a:p>
        </p:txBody>
      </p:sp>
      <p:sp>
        <p:nvSpPr>
          <p:cNvPr id="359" name="Google Shape;359;p37"/>
          <p:cNvSpPr txBox="1"/>
          <p:nvPr/>
        </p:nvSpPr>
        <p:spPr>
          <a:xfrm>
            <a:off x="477080" y="6675445"/>
            <a:ext cx="10014094" cy="2796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graph reveals a consistent upward trend in</a:t>
            </a:r>
            <a:endParaRPr/>
          </a:p>
          <a:p>
            <a:pPr indent="0" lvl="0" marL="0" marR="0" rtl="0" algn="l">
              <a:lnSpc>
                <a:spcPct val="1299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urbanization rates across years in the Sahel</a:t>
            </a:r>
            <a:endParaRPr/>
          </a:p>
          <a:p>
            <a:pPr indent="0" lvl="0" marL="0" marR="0" rtl="0" algn="l">
              <a:lnSpc>
                <a:spcPct val="1299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region. This urban expansion impacts land use</a:t>
            </a:r>
            <a:endParaRPr/>
          </a:p>
          <a:p>
            <a:pPr indent="0" lvl="0" marL="0" marR="0" rtl="0" algn="l">
              <a:lnSpc>
                <a:spcPct val="12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and can exacerbate desertification.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5" name="Google Shape;365;p38"/>
          <p:cNvSpPr txBox="1"/>
          <p:nvPr/>
        </p:nvSpPr>
        <p:spPr>
          <a:xfrm>
            <a:off x="2492072" y="1197252"/>
            <a:ext cx="1437055" cy="1032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CASE</a:t>
            </a:r>
            <a:endParaRPr/>
          </a:p>
          <a:p>
            <a:pPr indent="0" lvl="0" marL="0" marR="0" rtl="0" algn="l">
              <a:lnSpc>
                <a:spcPct val="99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STUDY</a:t>
            </a:r>
            <a:endParaRPr/>
          </a:p>
        </p:txBody>
      </p:sp>
      <p:sp>
        <p:nvSpPr>
          <p:cNvPr id="366" name="Google Shape;366;p38"/>
          <p:cNvSpPr txBox="1"/>
          <p:nvPr/>
        </p:nvSpPr>
        <p:spPr>
          <a:xfrm>
            <a:off x="7942721" y="1365495"/>
            <a:ext cx="3209547" cy="685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| DESERTIFICATION |</a:t>
            </a:r>
            <a:endParaRPr/>
          </a:p>
        </p:txBody>
      </p:sp>
      <p:sp>
        <p:nvSpPr>
          <p:cNvPr id="367" name="Google Shape;367;p38"/>
          <p:cNvSpPr txBox="1"/>
          <p:nvPr/>
        </p:nvSpPr>
        <p:spPr>
          <a:xfrm>
            <a:off x="15144728" y="1365519"/>
            <a:ext cx="1245691" cy="685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SAHEL</a:t>
            </a:r>
            <a:endParaRPr/>
          </a:p>
        </p:txBody>
      </p:sp>
      <p:sp>
        <p:nvSpPr>
          <p:cNvPr id="368" name="Google Shape;368;p38"/>
          <p:cNvSpPr txBox="1"/>
          <p:nvPr/>
        </p:nvSpPr>
        <p:spPr>
          <a:xfrm>
            <a:off x="9145893" y="1867081"/>
            <a:ext cx="5275174" cy="2840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5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C1C1C"/>
                </a:solidFill>
                <a:latin typeface="Ultra"/>
                <a:ea typeface="Ultra"/>
                <a:cs typeface="Ultra"/>
                <a:sym typeface="Ultra"/>
              </a:rPr>
              <a:t>RURAL</a:t>
            </a:r>
            <a:endParaRPr/>
          </a:p>
        </p:txBody>
      </p:sp>
      <p:sp>
        <p:nvSpPr>
          <p:cNvPr id="369" name="Google Shape;369;p38"/>
          <p:cNvSpPr txBox="1"/>
          <p:nvPr/>
        </p:nvSpPr>
        <p:spPr>
          <a:xfrm>
            <a:off x="9145893" y="2781481"/>
            <a:ext cx="9021471" cy="2840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5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C1C1C"/>
                </a:solidFill>
                <a:latin typeface="Ultra"/>
                <a:ea typeface="Ultra"/>
                <a:cs typeface="Ultra"/>
                <a:sym typeface="Ultra"/>
              </a:rPr>
              <a:t>POPULATION</a:t>
            </a:r>
            <a:endParaRPr/>
          </a:p>
        </p:txBody>
      </p:sp>
      <p:sp>
        <p:nvSpPr>
          <p:cNvPr id="370" name="Google Shape;370;p38"/>
          <p:cNvSpPr txBox="1"/>
          <p:nvPr/>
        </p:nvSpPr>
        <p:spPr>
          <a:xfrm>
            <a:off x="9462390" y="4777041"/>
            <a:ext cx="3871404" cy="9248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7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LAND CLEARANCE</a:t>
            </a:r>
            <a:endParaRPr/>
          </a:p>
        </p:txBody>
      </p:sp>
      <p:sp>
        <p:nvSpPr>
          <p:cNvPr id="371" name="Google Shape;371;p38"/>
          <p:cNvSpPr txBox="1"/>
          <p:nvPr/>
        </p:nvSpPr>
        <p:spPr>
          <a:xfrm>
            <a:off x="9462390" y="5330098"/>
            <a:ext cx="7886306" cy="1968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1C1C1C"/>
                </a:solidFill>
                <a:latin typeface="Roboto"/>
                <a:ea typeface="Roboto"/>
                <a:cs typeface="Roboto"/>
                <a:sym typeface="Roboto"/>
              </a:rPr>
              <a:t>Sahelianꢀruralꢀcommunitiesꢀheavilyꢀdependꢀonꢀ</a:t>
            </a:r>
            <a:endParaRPr/>
          </a:p>
          <a:p>
            <a:pPr indent="0" lvl="0" marL="0" marR="0" rtl="0" algn="l">
              <a:lnSpc>
                <a:spcPct val="104130"/>
              </a:lnSpc>
              <a:spcBef>
                <a:spcPts val="823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1C1C1C"/>
                </a:solidFill>
                <a:latin typeface="Roboto"/>
                <a:ea typeface="Roboto"/>
                <a:cs typeface="Roboto"/>
                <a:sym typeface="Roboto"/>
              </a:rPr>
              <a:t>subsistenceꢀfarming,ꢀnecessitatingꢀexpandedꢀ</a:t>
            </a:r>
            <a:endParaRPr/>
          </a:p>
          <a:p>
            <a:pPr indent="0" lvl="0" marL="0" marR="0" rtl="0" algn="l">
              <a:lnSpc>
                <a:spcPct val="104130"/>
              </a:lnSpc>
              <a:spcBef>
                <a:spcPts val="823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1C1C1C"/>
                </a:solidFill>
                <a:latin typeface="Roboto"/>
                <a:ea typeface="Roboto"/>
                <a:cs typeface="Roboto"/>
                <a:sym typeface="Roboto"/>
              </a:rPr>
              <a:t>cultivationꢀthatꢀoftenꢀleadsꢀtoꢀdeforestationꢀandꢀsoilꢀ</a:t>
            </a:r>
            <a:endParaRPr/>
          </a:p>
          <a:p>
            <a:pPr indent="0" lvl="0" marL="0" marR="0" rtl="0" algn="l">
              <a:lnSpc>
                <a:spcPct val="104130"/>
              </a:lnSpc>
              <a:spcBef>
                <a:spcPts val="873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1C1C1C"/>
                </a:solidFill>
                <a:latin typeface="Roboto"/>
                <a:ea typeface="Roboto"/>
                <a:cs typeface="Roboto"/>
                <a:sym typeface="Roboto"/>
              </a:rPr>
              <a:t>degradation.</a:t>
            </a:r>
            <a:endParaRPr/>
          </a:p>
        </p:txBody>
      </p:sp>
      <p:sp>
        <p:nvSpPr>
          <p:cNvPr id="372" name="Google Shape;372;p38"/>
          <p:cNvSpPr txBox="1"/>
          <p:nvPr/>
        </p:nvSpPr>
        <p:spPr>
          <a:xfrm>
            <a:off x="9462390" y="7457876"/>
            <a:ext cx="3642810" cy="9248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7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TRANSHUMANCE</a:t>
            </a:r>
            <a:endParaRPr/>
          </a:p>
        </p:txBody>
      </p:sp>
      <p:sp>
        <p:nvSpPr>
          <p:cNvPr id="373" name="Google Shape;373;p38"/>
          <p:cNvSpPr txBox="1"/>
          <p:nvPr/>
        </p:nvSpPr>
        <p:spPr>
          <a:xfrm>
            <a:off x="9462390" y="8010932"/>
            <a:ext cx="7808266" cy="1968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1C1C1C"/>
                </a:solidFill>
                <a:latin typeface="Roboto"/>
                <a:ea typeface="Roboto"/>
                <a:cs typeface="Roboto"/>
                <a:sym typeface="Roboto"/>
              </a:rPr>
              <a:t>Nomadicꢀpastoralism/Transhumanceꢀisꢀcommonꢀinꢀ</a:t>
            </a:r>
            <a:endParaRPr/>
          </a:p>
          <a:p>
            <a:pPr indent="0" lvl="0" marL="0" marR="0" rtl="0" algn="l">
              <a:lnSpc>
                <a:spcPct val="104130"/>
              </a:lnSpc>
              <a:spcBef>
                <a:spcPts val="823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1C1C1C"/>
                </a:solidFill>
                <a:latin typeface="Roboto"/>
                <a:ea typeface="Roboto"/>
                <a:cs typeface="Roboto"/>
                <a:sym typeface="Roboto"/>
              </a:rPr>
              <a:t>theꢀSahel,ꢀbutꢀpopulationꢀgrowthꢀhasꢀledꢀtoꢀ</a:t>
            </a:r>
            <a:endParaRPr/>
          </a:p>
          <a:p>
            <a:pPr indent="0" lvl="0" marL="0" marR="0" rtl="0" algn="l">
              <a:lnSpc>
                <a:spcPct val="104130"/>
              </a:lnSpc>
              <a:spcBef>
                <a:spcPts val="823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1C1C1C"/>
                </a:solidFill>
                <a:latin typeface="Roboto"/>
                <a:ea typeface="Roboto"/>
                <a:cs typeface="Roboto"/>
                <a:sym typeface="Roboto"/>
              </a:rPr>
              <a:t>overgrazing,ꢀdepletingꢀvegetationꢀandꢀintensifyingꢀ</a:t>
            </a:r>
            <a:endParaRPr/>
          </a:p>
          <a:p>
            <a:pPr indent="0" lvl="0" marL="0" marR="0" rtl="0" algn="l">
              <a:lnSpc>
                <a:spcPct val="104130"/>
              </a:lnSpc>
              <a:spcBef>
                <a:spcPts val="873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1C1C1C"/>
                </a:solidFill>
                <a:latin typeface="Roboto"/>
                <a:ea typeface="Roboto"/>
                <a:cs typeface="Roboto"/>
                <a:sym typeface="Roboto"/>
              </a:rPr>
              <a:t>desertification.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9" name="Google Shape;379;p39"/>
          <p:cNvSpPr txBox="1"/>
          <p:nvPr/>
        </p:nvSpPr>
        <p:spPr>
          <a:xfrm>
            <a:off x="6846473" y="1406956"/>
            <a:ext cx="4101161" cy="1720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57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242725"/>
                </a:solidFill>
                <a:latin typeface="Inter"/>
                <a:ea typeface="Inter"/>
                <a:cs typeface="Inter"/>
                <a:sym typeface="Inter"/>
              </a:rPr>
              <a:t>YOUTHꢀ</a:t>
            </a:r>
            <a:endParaRPr/>
          </a:p>
        </p:txBody>
      </p:sp>
      <p:sp>
        <p:nvSpPr>
          <p:cNvPr id="380" name="Google Shape;380;p39"/>
          <p:cNvSpPr txBox="1"/>
          <p:nvPr/>
        </p:nvSpPr>
        <p:spPr>
          <a:xfrm>
            <a:off x="6846473" y="2321356"/>
            <a:ext cx="8200700" cy="2634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57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242725"/>
                </a:solidFill>
                <a:latin typeface="Inter"/>
                <a:ea typeface="Inter"/>
                <a:cs typeface="Inter"/>
                <a:sym typeface="Inter"/>
              </a:rPr>
              <a:t>POPULATIONꢀANDꢀ</a:t>
            </a:r>
            <a:endParaRPr/>
          </a:p>
          <a:p>
            <a:pPr indent="0" lvl="0" marL="0" marR="0" rtl="0" algn="l">
              <a:lnSpc>
                <a:spcPct val="75766"/>
              </a:lnSpc>
              <a:spcBef>
                <a:spcPts val="2653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242725"/>
                </a:solidFill>
                <a:latin typeface="Inter"/>
                <a:ea typeface="Inter"/>
                <a:cs typeface="Inter"/>
                <a:sym typeface="Inter"/>
              </a:rPr>
              <a:t>EMPLOYMENT</a:t>
            </a:r>
            <a:endParaRPr/>
          </a:p>
        </p:txBody>
      </p:sp>
      <p:sp>
        <p:nvSpPr>
          <p:cNvPr id="381" name="Google Shape;381;p39"/>
          <p:cNvSpPr txBox="1"/>
          <p:nvPr/>
        </p:nvSpPr>
        <p:spPr>
          <a:xfrm>
            <a:off x="6549198" y="5252616"/>
            <a:ext cx="3659552" cy="602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57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242725"/>
                </a:solidFill>
                <a:latin typeface="Inter"/>
                <a:ea typeface="Inter"/>
                <a:cs typeface="Inter"/>
                <a:sym typeface="Inter"/>
              </a:rPr>
              <a:t>DEMOGRAPHICꢀSTRESS</a:t>
            </a:r>
            <a:endParaRPr/>
          </a:p>
        </p:txBody>
      </p:sp>
      <p:sp>
        <p:nvSpPr>
          <p:cNvPr id="382" name="Google Shape;382;p39"/>
          <p:cNvSpPr txBox="1"/>
          <p:nvPr/>
        </p:nvSpPr>
        <p:spPr>
          <a:xfrm>
            <a:off x="10365775" y="5252616"/>
            <a:ext cx="4013946" cy="602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57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242725"/>
                </a:solidFill>
                <a:latin typeface="Inter"/>
                <a:ea typeface="Inter"/>
                <a:cs typeface="Inter"/>
                <a:sym typeface="Inter"/>
              </a:rPr>
              <a:t>UNEMPLOYMENTꢀIMPACT</a:t>
            </a:r>
            <a:endParaRPr/>
          </a:p>
        </p:txBody>
      </p:sp>
      <p:sp>
        <p:nvSpPr>
          <p:cNvPr id="383" name="Google Shape;383;p39"/>
          <p:cNvSpPr txBox="1"/>
          <p:nvPr/>
        </p:nvSpPr>
        <p:spPr>
          <a:xfrm>
            <a:off x="14360595" y="5252514"/>
            <a:ext cx="3357717" cy="602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57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242725"/>
                </a:solidFill>
                <a:latin typeface="Inter"/>
                <a:ea typeface="Inter"/>
                <a:cs typeface="Inter"/>
                <a:sym typeface="Inter"/>
              </a:rPr>
              <a:t>DEMOGRAPHICꢀSHIFT</a:t>
            </a:r>
            <a:endParaRPr/>
          </a:p>
        </p:txBody>
      </p:sp>
      <p:sp>
        <p:nvSpPr>
          <p:cNvPr id="384" name="Google Shape;384;p39"/>
          <p:cNvSpPr txBox="1"/>
          <p:nvPr/>
        </p:nvSpPr>
        <p:spPr>
          <a:xfrm>
            <a:off x="6549198" y="5787589"/>
            <a:ext cx="13538433" cy="1926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42725"/>
                </a:solidFill>
                <a:latin typeface="Arial"/>
                <a:ea typeface="Arial"/>
                <a:cs typeface="Arial"/>
                <a:sym typeface="Arial"/>
              </a:rPr>
              <a:t>Growing youth populatioHnigh youth unemploymentR,ural-urban youth migrati</a:t>
            </a:r>
            <a:endParaRPr/>
          </a:p>
          <a:p>
            <a:pPr indent="0" lvl="0" marL="0" marR="0" rtl="0" algn="l">
              <a:lnSpc>
                <a:spcPct val="119636"/>
              </a:lnSpc>
              <a:spcBef>
                <a:spcPts val="496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42725"/>
                </a:solidFill>
                <a:latin typeface="Arial"/>
                <a:ea typeface="Arial"/>
                <a:cs typeface="Arial"/>
                <a:sym typeface="Arial"/>
              </a:rPr>
              <a:t>strains land resources, stemming from rapid intensifies land pressure,</a:t>
            </a:r>
            <a:endParaRPr/>
          </a:p>
          <a:p>
            <a:pPr indent="0" lvl="0" marL="0" marR="0" rtl="0" algn="l">
              <a:lnSpc>
                <a:spcPct val="119636"/>
              </a:lnSpc>
              <a:spcBef>
                <a:spcPts val="496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42725"/>
                </a:solidFill>
                <a:latin typeface="Arial"/>
                <a:ea typeface="Arial"/>
                <a:cs typeface="Arial"/>
                <a:sym typeface="Arial"/>
              </a:rPr>
              <a:t>intensifying desertificatiopnopulation growth, drivesaccelerating land</a:t>
            </a:r>
            <a:endParaRPr/>
          </a:p>
          <a:p>
            <a:pPr indent="0" lvl="0" marL="0" marR="0" rtl="0" algn="l">
              <a:lnSpc>
                <a:spcPct val="119636"/>
              </a:lnSpc>
              <a:spcBef>
                <a:spcPts val="496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42725"/>
                </a:solidFill>
                <a:latin typeface="Arial"/>
                <a:ea typeface="Arial"/>
                <a:cs typeface="Arial"/>
                <a:sym typeface="Arial"/>
              </a:rPr>
              <a:t>challenges in the Sahel unsustainable land-use degradation and</a:t>
            </a:r>
            <a:endParaRPr/>
          </a:p>
        </p:txBody>
      </p:sp>
      <p:sp>
        <p:nvSpPr>
          <p:cNvPr id="385" name="Google Shape;385;p39"/>
          <p:cNvSpPr txBox="1"/>
          <p:nvPr/>
        </p:nvSpPr>
        <p:spPr>
          <a:xfrm>
            <a:off x="6549198" y="7351722"/>
            <a:ext cx="1518328" cy="753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42725"/>
                </a:solidFill>
                <a:latin typeface="Arial"/>
                <a:ea typeface="Arial"/>
                <a:cs typeface="Arial"/>
                <a:sym typeface="Arial"/>
              </a:rPr>
              <a:t>region.</a:t>
            </a:r>
            <a:endParaRPr/>
          </a:p>
        </p:txBody>
      </p:sp>
      <p:sp>
        <p:nvSpPr>
          <p:cNvPr id="386" name="Google Shape;386;p39"/>
          <p:cNvSpPr txBox="1"/>
          <p:nvPr/>
        </p:nvSpPr>
        <p:spPr>
          <a:xfrm>
            <a:off x="10365775" y="7351722"/>
            <a:ext cx="3679622" cy="753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42725"/>
                </a:solidFill>
                <a:latin typeface="Arial"/>
                <a:ea typeface="Arial"/>
                <a:cs typeface="Arial"/>
                <a:sym typeface="Arial"/>
              </a:rPr>
              <a:t>practices, worsening</a:t>
            </a:r>
            <a:endParaRPr/>
          </a:p>
        </p:txBody>
      </p:sp>
      <p:sp>
        <p:nvSpPr>
          <p:cNvPr id="387" name="Google Shape;387;p39"/>
          <p:cNvSpPr txBox="1"/>
          <p:nvPr/>
        </p:nvSpPr>
        <p:spPr>
          <a:xfrm>
            <a:off x="14360595" y="7351722"/>
            <a:ext cx="4610933" cy="753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42725"/>
                </a:solidFill>
                <a:latin typeface="Arial"/>
                <a:ea typeface="Arial"/>
                <a:cs typeface="Arial"/>
                <a:sym typeface="Arial"/>
              </a:rPr>
              <a:t>desertification in the Sahe</a:t>
            </a:r>
            <a:endParaRPr/>
          </a:p>
        </p:txBody>
      </p:sp>
      <p:sp>
        <p:nvSpPr>
          <p:cNvPr id="388" name="Google Shape;388;p39"/>
          <p:cNvSpPr txBox="1"/>
          <p:nvPr/>
        </p:nvSpPr>
        <p:spPr>
          <a:xfrm>
            <a:off x="10365775" y="7742755"/>
            <a:ext cx="4854693" cy="753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42725"/>
                </a:solidFill>
                <a:latin typeface="Arial"/>
                <a:ea typeface="Arial"/>
                <a:cs typeface="Arial"/>
                <a:sym typeface="Arial"/>
              </a:rPr>
              <a:t>desertification in the Sahel.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4" name="Google Shape;394;p40"/>
          <p:cNvSpPr txBox="1"/>
          <p:nvPr/>
        </p:nvSpPr>
        <p:spPr>
          <a:xfrm>
            <a:off x="5062995" y="4594480"/>
            <a:ext cx="10158903" cy="263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50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NIGER AGRICULTURE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0" name="Google Shape;400;p41"/>
          <p:cNvSpPr txBox="1"/>
          <p:nvPr/>
        </p:nvSpPr>
        <p:spPr>
          <a:xfrm>
            <a:off x="2276492" y="6888143"/>
            <a:ext cx="10887180" cy="2760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Most parts of Niger are deserted, but the southern</a:t>
            </a:r>
            <a:endParaRPr/>
          </a:p>
          <a:p>
            <a:pPr indent="0" lvl="0" marL="0" marR="0" rtl="0" algn="l">
              <a:lnSpc>
                <a:spcPct val="106666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parts flourish with vegetation, particularly in the</a:t>
            </a:r>
            <a:endParaRPr/>
          </a:p>
          <a:p>
            <a:pPr indent="0" lvl="0" marL="0" marR="0" rtl="0" algn="l">
              <a:lnSpc>
                <a:spcPct val="106666"/>
              </a:lnSpc>
              <a:spcBef>
                <a:spcPts val="95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region of the Niger River Delta, which is their main</a:t>
            </a:r>
            <a:endParaRPr/>
          </a:p>
          <a:p>
            <a:pPr indent="0" lvl="0" marL="0" marR="0" rtl="0" algn="l">
              <a:lnSpc>
                <a:spcPct val="106666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source of water.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" name="Google Shape;54;p6"/>
          <p:cNvSpPr txBox="1"/>
          <p:nvPr/>
        </p:nvSpPr>
        <p:spPr>
          <a:xfrm>
            <a:off x="1997051" y="4600095"/>
            <a:ext cx="6061097" cy="2407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>
                <a:solidFill>
                  <a:srgbClr val="205732"/>
                </a:solidFill>
                <a:latin typeface="Arial"/>
                <a:ea typeface="Arial"/>
                <a:cs typeface="Arial"/>
                <a:sym typeface="Arial"/>
              </a:rPr>
              <a:t>METHOD0LOGY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6" name="Google Shape;406;p42"/>
          <p:cNvSpPr txBox="1"/>
          <p:nvPr/>
        </p:nvSpPr>
        <p:spPr>
          <a:xfrm>
            <a:off x="3749880" y="7542107"/>
            <a:ext cx="14269216" cy="24227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463952" marR="0" rtl="0" algn="l">
              <a:lnSpc>
                <a:spcPct val="11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DE8EA"/>
                </a:solidFill>
                <a:latin typeface="Arial"/>
                <a:ea typeface="Arial"/>
                <a:cs typeface="Arial"/>
                <a:sym typeface="Arial"/>
              </a:rPr>
              <a:t>Here, we can discern the geographical divisions:</a:t>
            </a:r>
            <a:endParaRPr/>
          </a:p>
          <a:p>
            <a:pPr indent="0" lvl="0" marL="0" marR="0" rtl="0" algn="l">
              <a:lnSpc>
                <a:spcPct val="119944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DE8EA"/>
                </a:solidFill>
                <a:latin typeface="Arial"/>
                <a:ea typeface="Arial"/>
                <a:cs typeface="Arial"/>
                <a:sym typeface="Arial"/>
              </a:rPr>
              <a:t>Areas devoid of crops, Regions cultivating rainfed crops,</a:t>
            </a:r>
            <a:endParaRPr/>
          </a:p>
          <a:p>
            <a:pPr indent="0" lvl="0" marL="2206680" marR="0" rtl="0" algn="l">
              <a:lnSpc>
                <a:spcPct val="119944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DE8EA"/>
                </a:solidFill>
                <a:latin typeface="Arial"/>
                <a:ea typeface="Arial"/>
                <a:cs typeface="Arial"/>
                <a:sym typeface="Arial"/>
              </a:rPr>
              <a:t>and Zones where crops are irrigated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2" name="Google Shape;412;p43"/>
          <p:cNvSpPr txBox="1"/>
          <p:nvPr/>
        </p:nvSpPr>
        <p:spPr>
          <a:xfrm>
            <a:off x="13002491" y="732890"/>
            <a:ext cx="4640024" cy="1242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NIGER AGRICULTU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1851307" y="1263301"/>
            <a:ext cx="13566003" cy="40481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9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400">
                <a:solidFill>
                  <a:srgbClr val="FFFFFF"/>
                </a:solidFill>
                <a:latin typeface="Hind Guntur"/>
                <a:ea typeface="Hind Guntur"/>
                <a:cs typeface="Hind Guntur"/>
                <a:sym typeface="Hind Guntur"/>
              </a:rPr>
              <a:t>MAIN CROPS GROWN</a:t>
            </a:r>
            <a:endParaRPr/>
          </a:p>
        </p:txBody>
      </p:sp>
      <p:sp>
        <p:nvSpPr>
          <p:cNvPr id="414" name="Google Shape;414;p43"/>
          <p:cNvSpPr txBox="1"/>
          <p:nvPr/>
        </p:nvSpPr>
        <p:spPr>
          <a:xfrm>
            <a:off x="2953307" y="7130688"/>
            <a:ext cx="1456450" cy="1088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9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RICE</a:t>
            </a:r>
            <a:endParaRPr/>
          </a:p>
        </p:txBody>
      </p:sp>
      <p:sp>
        <p:nvSpPr>
          <p:cNvPr id="415" name="Google Shape;415;p43"/>
          <p:cNvSpPr txBox="1"/>
          <p:nvPr/>
        </p:nvSpPr>
        <p:spPr>
          <a:xfrm>
            <a:off x="6480192" y="7130688"/>
            <a:ext cx="2542343" cy="1088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9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SORGHUM</a:t>
            </a:r>
            <a:endParaRPr/>
          </a:p>
        </p:txBody>
      </p:sp>
      <p:sp>
        <p:nvSpPr>
          <p:cNvPr id="416" name="Google Shape;416;p43"/>
          <p:cNvSpPr txBox="1"/>
          <p:nvPr/>
        </p:nvSpPr>
        <p:spPr>
          <a:xfrm>
            <a:off x="10578265" y="7130688"/>
            <a:ext cx="1776263" cy="1088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9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MAIZE</a:t>
            </a:r>
            <a:endParaRPr/>
          </a:p>
        </p:txBody>
      </p:sp>
      <p:sp>
        <p:nvSpPr>
          <p:cNvPr id="417" name="Google Shape;417;p43"/>
          <p:cNvSpPr txBox="1"/>
          <p:nvPr/>
        </p:nvSpPr>
        <p:spPr>
          <a:xfrm>
            <a:off x="14647128" y="7130688"/>
            <a:ext cx="1930050" cy="1088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9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MILLET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3" name="Google Shape;423;p44"/>
          <p:cNvSpPr txBox="1"/>
          <p:nvPr/>
        </p:nvSpPr>
        <p:spPr>
          <a:xfrm>
            <a:off x="1771308" y="465131"/>
            <a:ext cx="3009521" cy="1322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6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72626"/>
                </a:solidFill>
                <a:latin typeface="Arial"/>
                <a:ea typeface="Arial"/>
                <a:cs typeface="Arial"/>
                <a:sym typeface="Arial"/>
              </a:rPr>
              <a:t>NIGER</a:t>
            </a:r>
            <a:endParaRPr/>
          </a:p>
          <a:p>
            <a:pPr indent="0" lvl="0" marL="0" marR="0" rtl="0" algn="l">
              <a:lnSpc>
                <a:spcPct val="126640"/>
              </a:lnSpc>
              <a:spcBef>
                <a:spcPts val="333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72626"/>
                </a:solidFill>
                <a:latin typeface="Arial"/>
                <a:ea typeface="Arial"/>
                <a:cs typeface="Arial"/>
                <a:sym typeface="Arial"/>
              </a:rPr>
              <a:t>AGRICULTUTRE</a:t>
            </a:r>
            <a:endParaRPr/>
          </a:p>
        </p:txBody>
      </p:sp>
      <p:sp>
        <p:nvSpPr>
          <p:cNvPr id="424" name="Google Shape;424;p44"/>
          <p:cNvSpPr txBox="1"/>
          <p:nvPr/>
        </p:nvSpPr>
        <p:spPr>
          <a:xfrm>
            <a:off x="862624" y="1582377"/>
            <a:ext cx="7113102" cy="2756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6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3B29"/>
                </a:solidFill>
                <a:latin typeface="Arial"/>
                <a:ea typeface="Arial"/>
                <a:cs typeface="Arial"/>
                <a:sym typeface="Arial"/>
              </a:rPr>
              <a:t>Why Did Agriculture,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3B29"/>
                </a:solidFill>
                <a:latin typeface="Arial"/>
                <a:ea typeface="Arial"/>
                <a:cs typeface="Arial"/>
                <a:sym typeface="Arial"/>
              </a:rPr>
              <a:t>Once Vital, Experience</a:t>
            </a:r>
            <a:endParaRPr/>
          </a:p>
          <a:p>
            <a:pPr indent="0" lvl="0" marL="0" marR="0" rtl="0" algn="l">
              <a:lnSpc>
                <a:spcPct val="11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3B29"/>
                </a:solidFill>
                <a:latin typeface="Arial"/>
                <a:ea typeface="Arial"/>
                <a:cs typeface="Arial"/>
                <a:sym typeface="Arial"/>
              </a:rPr>
              <a:t>a Shift?</a:t>
            </a:r>
            <a:endParaRPr/>
          </a:p>
        </p:txBody>
      </p:sp>
      <p:sp>
        <p:nvSpPr>
          <p:cNvPr id="425" name="Google Shape;425;p44"/>
          <p:cNvSpPr txBox="1"/>
          <p:nvPr/>
        </p:nvSpPr>
        <p:spPr>
          <a:xfrm>
            <a:off x="862623" y="4355363"/>
            <a:ext cx="6475141" cy="3334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1A3B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can observe that the region boasts a</a:t>
            </a:r>
            <a:endParaRPr/>
          </a:p>
          <a:p>
            <a:pPr indent="0" lvl="0" marL="0" marR="0" rtl="0" algn="l">
              <a:lnSpc>
                <a:spcPct val="104125"/>
              </a:lnSpc>
              <a:spcBef>
                <a:spcPts val="859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1A3B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robust river delta, ideally suited for</a:t>
            </a:r>
            <a:endParaRPr/>
          </a:p>
          <a:p>
            <a:pPr indent="0" lvl="0" marL="0" marR="0" rtl="0" algn="l">
              <a:lnSpc>
                <a:spcPct val="104125"/>
              </a:lnSpc>
              <a:spcBef>
                <a:spcPts val="809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1A3B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cultivating water-intensive crops such as</a:t>
            </a:r>
            <a:endParaRPr/>
          </a:p>
          <a:p>
            <a:pPr indent="0" lvl="0" marL="0" marR="0" rtl="0" algn="l">
              <a:lnSpc>
                <a:spcPct val="104125"/>
              </a:lnSpc>
              <a:spcBef>
                <a:spcPts val="859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1A3B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rice, indicating the pivotal role of</a:t>
            </a:r>
            <a:endParaRPr/>
          </a:p>
          <a:p>
            <a:pPr indent="0" lvl="0" marL="0" marR="0" rtl="0" algn="l">
              <a:lnSpc>
                <a:spcPct val="104125"/>
              </a:lnSpc>
              <a:spcBef>
                <a:spcPts val="809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1A3B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agriculture in the local economy.</a:t>
            </a:r>
            <a:endParaRPr/>
          </a:p>
          <a:p>
            <a:pPr indent="0" lvl="0" marL="0" marR="0" rtl="0" algn="l">
              <a:lnSpc>
                <a:spcPct val="104125"/>
              </a:lnSpc>
              <a:spcBef>
                <a:spcPts val="859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1A3B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Nevertheless, an intriguing question</a:t>
            </a:r>
            <a:endParaRPr/>
          </a:p>
          <a:p>
            <a:pPr indent="0" lvl="0" marL="0" marR="0" rtl="0" algn="l">
              <a:lnSpc>
                <a:spcPct val="104125"/>
              </a:lnSpc>
              <a:spcBef>
                <a:spcPts val="859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1A3B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arises:</a:t>
            </a:r>
            <a:endParaRPr/>
          </a:p>
        </p:txBody>
      </p:sp>
      <p:sp>
        <p:nvSpPr>
          <p:cNvPr id="426" name="Google Shape;426;p44"/>
          <p:cNvSpPr txBox="1"/>
          <p:nvPr/>
        </p:nvSpPr>
        <p:spPr>
          <a:xfrm>
            <a:off x="862623" y="7737183"/>
            <a:ext cx="5968802" cy="2529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B29"/>
                </a:solidFill>
                <a:latin typeface="Arial"/>
                <a:ea typeface="Arial"/>
                <a:cs typeface="Arial"/>
                <a:sym typeface="Arial"/>
              </a:rPr>
              <a:t>What transpired during the 1970s,</a:t>
            </a:r>
            <a:endParaRPr/>
          </a:p>
          <a:p>
            <a:pPr indent="0" lvl="0" marL="0" marR="0" rtl="0" algn="l">
              <a:lnSpc>
                <a:spcPct val="119916"/>
              </a:lnSpc>
              <a:spcBef>
                <a:spcPts val="43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B29"/>
                </a:solidFill>
                <a:latin typeface="Arial"/>
                <a:ea typeface="Arial"/>
                <a:cs typeface="Arial"/>
                <a:sym typeface="Arial"/>
              </a:rPr>
              <a:t>resulting in a reduction of</a:t>
            </a:r>
            <a:endParaRPr/>
          </a:p>
          <a:p>
            <a:pPr indent="0" lvl="0" marL="0" marR="0" rtl="0" algn="l">
              <a:lnSpc>
                <a:spcPct val="119916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B29"/>
                </a:solidFill>
                <a:latin typeface="Arial"/>
                <a:ea typeface="Arial"/>
                <a:cs typeface="Arial"/>
                <a:sym typeface="Arial"/>
              </a:rPr>
              <a:t>agricultural land?</a:t>
            </a:r>
            <a:endParaRPr/>
          </a:p>
          <a:p>
            <a:pPr indent="0" lvl="0" marL="0" marR="0" rtl="0" algn="l">
              <a:lnSpc>
                <a:spcPct val="119916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B29"/>
                </a:solidFill>
                <a:latin typeface="Arial"/>
                <a:ea typeface="Arial"/>
                <a:cs typeface="Arial"/>
                <a:sym typeface="Arial"/>
              </a:rPr>
              <a:t>What key factors precipitated this</a:t>
            </a:r>
            <a:endParaRPr/>
          </a:p>
          <a:p>
            <a:pPr indent="0" lvl="0" marL="0" marR="0" rtl="0" algn="l">
              <a:lnSpc>
                <a:spcPct val="119916"/>
              </a:lnSpc>
              <a:spcBef>
                <a:spcPts val="43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3B29"/>
                </a:solidFill>
                <a:latin typeface="Arial"/>
                <a:ea typeface="Arial"/>
                <a:cs typeface="Arial"/>
                <a:sym typeface="Arial"/>
              </a:rPr>
              <a:t>decline?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2" name="Google Shape;432;p45"/>
          <p:cNvSpPr txBox="1"/>
          <p:nvPr/>
        </p:nvSpPr>
        <p:spPr>
          <a:xfrm>
            <a:off x="383518" y="-18566"/>
            <a:ext cx="9901917" cy="3876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7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150">
                <a:solidFill>
                  <a:srgbClr val="E4E4D0"/>
                </a:solidFill>
                <a:latin typeface="Arial"/>
                <a:ea typeface="Arial"/>
                <a:cs typeface="Arial"/>
                <a:sym typeface="Arial"/>
              </a:rPr>
              <a:t>Global Dimming</a:t>
            </a:r>
            <a:endParaRPr/>
          </a:p>
        </p:txBody>
      </p:sp>
      <p:sp>
        <p:nvSpPr>
          <p:cNvPr id="433" name="Google Shape;433;p45"/>
          <p:cNvSpPr txBox="1"/>
          <p:nvPr/>
        </p:nvSpPr>
        <p:spPr>
          <a:xfrm>
            <a:off x="11669796" y="562339"/>
            <a:ext cx="6490228" cy="1435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27444"/>
                </a:solidFill>
                <a:latin typeface="Arial"/>
                <a:ea typeface="Arial"/>
                <a:cs typeface="Arial"/>
                <a:sym typeface="Arial"/>
              </a:rPr>
              <a:t>Global dimming is a process by</a:t>
            </a:r>
            <a:endParaRPr/>
          </a:p>
          <a:p>
            <a:pPr indent="0" lvl="0" marL="0" marR="0" rtl="0" algn="l">
              <a:lnSpc>
                <a:spcPct val="98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27444"/>
                </a:solidFill>
                <a:latin typeface="Arial"/>
                <a:ea typeface="Arial"/>
                <a:cs typeface="Arial"/>
                <a:sym typeface="Arial"/>
              </a:rPr>
              <a:t>which less direct sunlight</a:t>
            </a:r>
            <a:endParaRPr/>
          </a:p>
        </p:txBody>
      </p:sp>
      <p:sp>
        <p:nvSpPr>
          <p:cNvPr id="434" name="Google Shape;434;p45"/>
          <p:cNvSpPr txBox="1"/>
          <p:nvPr/>
        </p:nvSpPr>
        <p:spPr>
          <a:xfrm>
            <a:off x="11669796" y="1367011"/>
            <a:ext cx="6828201" cy="3447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27444"/>
                </a:solidFill>
                <a:latin typeface="Arial"/>
                <a:ea typeface="Arial"/>
                <a:cs typeface="Arial"/>
                <a:sym typeface="Arial"/>
              </a:rPr>
              <a:t>reaches Earth's surface due to</a:t>
            </a:r>
            <a:endParaRPr/>
          </a:p>
          <a:p>
            <a:pPr indent="0" lvl="0" marL="0" marR="0" rtl="0" algn="l">
              <a:lnSpc>
                <a:spcPct val="98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27444"/>
                </a:solidFill>
                <a:latin typeface="Arial"/>
                <a:ea typeface="Arial"/>
                <a:cs typeface="Arial"/>
                <a:sym typeface="Arial"/>
              </a:rPr>
              <a:t>aerosol particles, dust, and</a:t>
            </a:r>
            <a:endParaRPr/>
          </a:p>
          <a:p>
            <a:pPr indent="0" lvl="0" marL="0" marR="0" rtl="0" algn="l">
              <a:lnSpc>
                <a:spcPct val="98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27444"/>
                </a:solidFill>
                <a:latin typeface="Arial"/>
                <a:ea typeface="Arial"/>
                <a:cs typeface="Arial"/>
                <a:sym typeface="Arial"/>
              </a:rPr>
              <a:t>pollution in the atmosphere that</a:t>
            </a:r>
            <a:endParaRPr/>
          </a:p>
          <a:p>
            <a:pPr indent="0" lvl="0" marL="0" marR="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27444"/>
                </a:solidFill>
                <a:latin typeface="Arial"/>
                <a:ea typeface="Arial"/>
                <a:cs typeface="Arial"/>
                <a:sym typeface="Arial"/>
              </a:rPr>
              <a:t>reflect sunlight back into space.</a:t>
            </a:r>
            <a:endParaRPr/>
          </a:p>
          <a:p>
            <a:pPr indent="0" lvl="0" marL="0" marR="0" rtl="0" algn="l">
              <a:lnSpc>
                <a:spcPct val="98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27444"/>
                </a:solidFill>
                <a:latin typeface="Arial"/>
                <a:ea typeface="Arial"/>
                <a:cs typeface="Arial"/>
                <a:sym typeface="Arial"/>
              </a:rPr>
              <a:t>Global dimming was observed</a:t>
            </a:r>
            <a:endParaRPr/>
          </a:p>
          <a:p>
            <a:pPr indent="0" lvl="0" marL="0" marR="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27444"/>
                </a:solidFill>
                <a:latin typeface="Arial"/>
                <a:ea typeface="Arial"/>
                <a:cs typeface="Arial"/>
                <a:sym typeface="Arial"/>
              </a:rPr>
              <a:t>throughout the second half of the</a:t>
            </a:r>
            <a:endParaRPr/>
          </a:p>
          <a:p>
            <a:pPr indent="0" lvl="0" marL="0" marR="0" rtl="0" algn="l">
              <a:lnSpc>
                <a:spcPct val="98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27444"/>
                </a:solidFill>
                <a:latin typeface="Arial"/>
                <a:ea typeface="Arial"/>
                <a:cs typeface="Arial"/>
                <a:sym typeface="Arial"/>
              </a:rPr>
              <a:t>twentieth century.</a:t>
            </a:r>
            <a:endParaRPr/>
          </a:p>
        </p:txBody>
      </p:sp>
      <p:sp>
        <p:nvSpPr>
          <p:cNvPr id="435" name="Google Shape;435;p45"/>
          <p:cNvSpPr txBox="1"/>
          <p:nvPr/>
        </p:nvSpPr>
        <p:spPr>
          <a:xfrm>
            <a:off x="11669798" y="5395700"/>
            <a:ext cx="6851497" cy="4654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27444"/>
                </a:solidFill>
                <a:latin typeface="Arial"/>
                <a:ea typeface="Arial"/>
                <a:cs typeface="Arial"/>
                <a:sym typeface="Arial"/>
              </a:rPr>
              <a:t>After conducting some studies, it</a:t>
            </a:r>
            <a:endParaRPr/>
          </a:p>
          <a:p>
            <a:pPr indent="0" lvl="0" marL="0" marR="0" rtl="0" algn="l">
              <a:lnSpc>
                <a:spcPct val="98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27444"/>
                </a:solidFill>
                <a:latin typeface="Arial"/>
                <a:ea typeface="Arial"/>
                <a:cs typeface="Arial"/>
                <a:sym typeface="Arial"/>
              </a:rPr>
              <a:t>became evident that the primary</a:t>
            </a:r>
            <a:endParaRPr/>
          </a:p>
          <a:p>
            <a:pPr indent="0" lvl="0" marL="0" marR="0" rtl="0" algn="l">
              <a:lnSpc>
                <a:spcPct val="98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27444"/>
                </a:solidFill>
                <a:latin typeface="Arial"/>
                <a:ea typeface="Arial"/>
                <a:cs typeface="Arial"/>
                <a:sym typeface="Arial"/>
              </a:rPr>
              <a:t>reason for the decrease in</a:t>
            </a:r>
            <a:endParaRPr/>
          </a:p>
          <a:p>
            <a:pPr indent="0" lvl="0" marL="0" marR="0" rtl="0" algn="l">
              <a:lnSpc>
                <a:spcPct val="98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27444"/>
                </a:solidFill>
                <a:latin typeface="Arial"/>
                <a:ea typeface="Arial"/>
                <a:cs typeface="Arial"/>
                <a:sym typeface="Arial"/>
              </a:rPr>
              <a:t>agriculture and food availability</a:t>
            </a:r>
            <a:endParaRPr/>
          </a:p>
          <a:p>
            <a:pPr indent="0" lvl="0" marL="0" marR="0" rtl="0" algn="l">
              <a:lnSpc>
                <a:spcPct val="98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27444"/>
                </a:solidFill>
                <a:latin typeface="Arial"/>
                <a:ea typeface="Arial"/>
                <a:cs typeface="Arial"/>
                <a:sym typeface="Arial"/>
              </a:rPr>
              <a:t>was the decline in food crops,</a:t>
            </a:r>
            <a:endParaRPr/>
          </a:p>
          <a:p>
            <a:pPr indent="0" lvl="0" marL="0" marR="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27444"/>
                </a:solidFill>
                <a:latin typeface="Arial"/>
                <a:ea typeface="Arial"/>
                <a:cs typeface="Arial"/>
                <a:sym typeface="Arial"/>
              </a:rPr>
              <a:t>attributed to a lack of rainfall.This</a:t>
            </a:r>
            <a:endParaRPr/>
          </a:p>
          <a:p>
            <a:pPr indent="0" lvl="0" marL="0" marR="0" rtl="0" algn="l">
              <a:lnSpc>
                <a:spcPct val="98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27444"/>
                </a:solidFill>
                <a:latin typeface="Arial"/>
                <a:ea typeface="Arial"/>
                <a:cs typeface="Arial"/>
                <a:sym typeface="Arial"/>
              </a:rPr>
              <a:t>deficiency in rainfall was caused</a:t>
            </a:r>
            <a:endParaRPr/>
          </a:p>
          <a:p>
            <a:pPr indent="0" lvl="0" marL="0" marR="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27444"/>
                </a:solidFill>
                <a:latin typeface="Arial"/>
                <a:ea typeface="Arial"/>
                <a:cs typeface="Arial"/>
                <a:sym typeface="Arial"/>
              </a:rPr>
              <a:t>by reduced evaporation, a</a:t>
            </a:r>
            <a:endParaRPr/>
          </a:p>
          <a:p>
            <a:pPr indent="0" lvl="0" marL="0" marR="0" rtl="0" algn="l">
              <a:lnSpc>
                <a:spcPct val="98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27444"/>
                </a:solidFill>
                <a:latin typeface="Arial"/>
                <a:ea typeface="Arial"/>
                <a:cs typeface="Arial"/>
                <a:sym typeface="Arial"/>
              </a:rPr>
              <a:t>phenomenon linked to global</a:t>
            </a:r>
            <a:endParaRPr/>
          </a:p>
          <a:p>
            <a:pPr indent="0" lvl="0" marL="0" marR="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27444"/>
                </a:solidFill>
                <a:latin typeface="Arial"/>
                <a:ea typeface="Arial"/>
                <a:cs typeface="Arial"/>
                <a:sym typeface="Arial"/>
              </a:rPr>
              <a:t>dimming.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1" name="Google Shape;441;p46"/>
          <p:cNvSpPr txBox="1"/>
          <p:nvPr/>
        </p:nvSpPr>
        <p:spPr>
          <a:xfrm>
            <a:off x="2593783" y="8872521"/>
            <a:ext cx="15599183" cy="1053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6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03530"/>
                </a:solidFill>
                <a:latin typeface="Arial"/>
                <a:ea typeface="Arial"/>
                <a:cs typeface="Arial"/>
                <a:sym typeface="Arial"/>
              </a:rPr>
              <a:t>In the graph presented above, we can discern both per capita and total effects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7" name="Google Shape;447;p47"/>
          <p:cNvSpPr txBox="1"/>
          <p:nvPr/>
        </p:nvSpPr>
        <p:spPr>
          <a:xfrm>
            <a:off x="6910705" y="770864"/>
            <a:ext cx="6193679" cy="2970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>
                <a:solidFill>
                  <a:srgbClr val="5B4F47"/>
                </a:solidFill>
                <a:latin typeface="Arial"/>
                <a:ea typeface="Arial"/>
                <a:cs typeface="Arial"/>
                <a:sym typeface="Arial"/>
              </a:rPr>
              <a:t>SUMMA</a:t>
            </a:r>
            <a:endParaRPr/>
          </a:p>
        </p:txBody>
      </p:sp>
      <p:sp>
        <p:nvSpPr>
          <p:cNvPr id="448" name="Google Shape;448;p47"/>
          <p:cNvSpPr txBox="1"/>
          <p:nvPr/>
        </p:nvSpPr>
        <p:spPr>
          <a:xfrm>
            <a:off x="8319180" y="2406624"/>
            <a:ext cx="3398866" cy="2970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>
                <a:solidFill>
                  <a:srgbClr val="5B4F47"/>
                </a:solidFill>
                <a:latin typeface="Arial"/>
                <a:ea typeface="Arial"/>
                <a:cs typeface="Arial"/>
                <a:sym typeface="Arial"/>
              </a:rPr>
              <a:t>RY</a:t>
            </a:r>
            <a:endParaRPr/>
          </a:p>
        </p:txBody>
      </p:sp>
      <p:sp>
        <p:nvSpPr>
          <p:cNvPr id="449" name="Google Shape;449;p47"/>
          <p:cNvSpPr txBox="1"/>
          <p:nvPr/>
        </p:nvSpPr>
        <p:spPr>
          <a:xfrm>
            <a:off x="666871" y="2560694"/>
            <a:ext cx="18978002" cy="10398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0">
                <a:solidFill>
                  <a:srgbClr val="5B4F47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i="1" lang="en-US" sz="3200">
                <a:solidFill>
                  <a:srgbClr val="5B4F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Global dimming reduced rainfall in Niger by an average of 20% between 1960 and 1990.</a:t>
            </a:r>
            <a:endParaRPr/>
          </a:p>
        </p:txBody>
      </p:sp>
      <p:sp>
        <p:nvSpPr>
          <p:cNvPr id="450" name="Google Shape;450;p47"/>
          <p:cNvSpPr txBox="1"/>
          <p:nvPr/>
        </p:nvSpPr>
        <p:spPr>
          <a:xfrm>
            <a:off x="1012312" y="3256894"/>
            <a:ext cx="14660068" cy="10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rgbClr val="5B4F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decline significantly impacted crops highly dependent on rainfall.</a:t>
            </a:r>
            <a:endParaRPr/>
          </a:p>
        </p:txBody>
      </p:sp>
      <p:sp>
        <p:nvSpPr>
          <p:cNvPr id="451" name="Google Shape;451;p47"/>
          <p:cNvSpPr txBox="1"/>
          <p:nvPr/>
        </p:nvSpPr>
        <p:spPr>
          <a:xfrm>
            <a:off x="666871" y="4633333"/>
            <a:ext cx="19463518" cy="2420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0">
                <a:solidFill>
                  <a:srgbClr val="5B4F47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i="1" lang="en-US" sz="3200">
                <a:solidFill>
                  <a:srgbClr val="5B4F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reduction of agricultural production caused Niger's GDP growth rate to slow down to</a:t>
            </a:r>
            <a:endParaRPr/>
          </a:p>
          <a:p>
            <a:pPr indent="0" lvl="0" marL="345441" marR="0" rtl="0" algn="l">
              <a:lnSpc>
                <a:spcPct val="104187"/>
              </a:lnSpc>
              <a:spcBef>
                <a:spcPts val="2095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rgbClr val="5B4F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0.5% per year during the 1970s and 1980s, which caused an increase in poverty from 40%</a:t>
            </a:r>
            <a:endParaRPr/>
          </a:p>
          <a:p>
            <a:pPr indent="0" lvl="0" marL="345441" marR="0" rtl="0" algn="l">
              <a:lnSpc>
                <a:spcPct val="104187"/>
              </a:lnSpc>
              <a:spcBef>
                <a:spcPts val="2155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rgbClr val="5B4F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1970 to 60% in 1990.</a:t>
            </a:r>
            <a:endParaRPr/>
          </a:p>
        </p:txBody>
      </p:sp>
      <p:sp>
        <p:nvSpPr>
          <p:cNvPr id="452" name="Google Shape;452;p47"/>
          <p:cNvSpPr txBox="1"/>
          <p:nvPr/>
        </p:nvSpPr>
        <p:spPr>
          <a:xfrm>
            <a:off x="666871" y="7396854"/>
            <a:ext cx="19404708" cy="1039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0">
                <a:solidFill>
                  <a:srgbClr val="5B4F47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i="1" lang="en-US" sz="3200">
                <a:solidFill>
                  <a:srgbClr val="5B4F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Factors such as population growth, land degradation, and climate change also contributed</a:t>
            </a:r>
            <a:endParaRPr/>
          </a:p>
        </p:txBody>
      </p:sp>
      <p:sp>
        <p:nvSpPr>
          <p:cNvPr id="453" name="Google Shape;453;p47"/>
          <p:cNvSpPr txBox="1"/>
          <p:nvPr/>
        </p:nvSpPr>
        <p:spPr>
          <a:xfrm>
            <a:off x="1012312" y="8093054"/>
            <a:ext cx="16319667" cy="10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rgbClr val="5B4F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the economic and agricultural challenges faced by Niger during this period.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9" name="Google Shape;459;p48"/>
          <p:cNvSpPr txBox="1"/>
          <p:nvPr/>
        </p:nvSpPr>
        <p:spPr>
          <a:xfrm>
            <a:off x="5453550" y="236762"/>
            <a:ext cx="9228024" cy="302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Ågrïçültürål Rëbøüñd</a:t>
            </a:r>
            <a:endParaRPr/>
          </a:p>
        </p:txBody>
      </p:sp>
      <p:sp>
        <p:nvSpPr>
          <p:cNvPr id="460" name="Google Shape;460;p48"/>
          <p:cNvSpPr txBox="1"/>
          <p:nvPr/>
        </p:nvSpPr>
        <p:spPr>
          <a:xfrm>
            <a:off x="878601" y="7398139"/>
            <a:ext cx="7508339" cy="10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AgriculturalꢀMachineryꢀ,ꢀTractors</a:t>
            </a:r>
            <a:endParaRPr/>
          </a:p>
        </p:txBody>
      </p:sp>
      <p:sp>
        <p:nvSpPr>
          <p:cNvPr id="461" name="Google Shape;461;p48"/>
          <p:cNvSpPr txBox="1"/>
          <p:nvPr/>
        </p:nvSpPr>
        <p:spPr>
          <a:xfrm>
            <a:off x="10412671" y="7398139"/>
            <a:ext cx="5050819" cy="10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%ꢀofꢀAgriculturalꢀLand</a:t>
            </a:r>
            <a:endParaRPr/>
          </a:p>
        </p:txBody>
      </p:sp>
      <p:sp>
        <p:nvSpPr>
          <p:cNvPr id="462" name="Google Shape;462;p48"/>
          <p:cNvSpPr txBox="1"/>
          <p:nvPr/>
        </p:nvSpPr>
        <p:spPr>
          <a:xfrm>
            <a:off x="1601226" y="9047671"/>
            <a:ext cx="17655602" cy="959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Recovery is evident in the statistics, but what might be the primary contributing fac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8" name="Google Shape;468;p49"/>
          <p:cNvSpPr txBox="1"/>
          <p:nvPr/>
        </p:nvSpPr>
        <p:spPr>
          <a:xfrm>
            <a:off x="2699166" y="1326628"/>
            <a:ext cx="5600159" cy="3287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8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USAID</a:t>
            </a:r>
            <a:endParaRPr/>
          </a:p>
        </p:txBody>
      </p:sp>
      <p:sp>
        <p:nvSpPr>
          <p:cNvPr id="469" name="Google Shape;469;p49"/>
          <p:cNvSpPr txBox="1"/>
          <p:nvPr/>
        </p:nvSpPr>
        <p:spPr>
          <a:xfrm>
            <a:off x="845405" y="3482581"/>
            <a:ext cx="9797791" cy="891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Efforts by USAID and Development Organizations:</a:t>
            </a:r>
            <a:endParaRPr/>
          </a:p>
        </p:txBody>
      </p:sp>
      <p:sp>
        <p:nvSpPr>
          <p:cNvPr id="470" name="Google Shape;470;p49"/>
          <p:cNvSpPr txBox="1"/>
          <p:nvPr/>
        </p:nvSpPr>
        <p:spPr>
          <a:xfrm>
            <a:off x="866784" y="4341101"/>
            <a:ext cx="9039851" cy="1750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7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Investments by USAID and development</a:t>
            </a:r>
            <a:endParaRPr/>
          </a:p>
          <a:p>
            <a:pPr indent="0" lvl="0" marL="280669" marR="0" rtl="0" algn="l">
              <a:lnSpc>
                <a:spcPct val="120000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organizations aimed at enhancing resilience</a:t>
            </a:r>
            <a:endParaRPr/>
          </a:p>
          <a:p>
            <a:pPr indent="0" lvl="0" marL="280669" marR="0" rtl="0" algn="l">
              <a:lnSpc>
                <a:spcPct val="120000"/>
              </a:lnSpc>
              <a:spcBef>
                <a:spcPts val="259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through land rehabilitation activities.</a:t>
            </a:r>
            <a:endParaRPr/>
          </a:p>
        </p:txBody>
      </p:sp>
      <p:sp>
        <p:nvSpPr>
          <p:cNvPr id="471" name="Google Shape;471;p49"/>
          <p:cNvSpPr txBox="1"/>
          <p:nvPr/>
        </p:nvSpPr>
        <p:spPr>
          <a:xfrm>
            <a:off x="866784" y="6058142"/>
            <a:ext cx="8387095" cy="1750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7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Focus on restoring degraded lands and</a:t>
            </a:r>
            <a:endParaRPr/>
          </a:p>
          <a:p>
            <a:pPr indent="0" lvl="0" marL="280669" marR="0" rtl="0" algn="l">
              <a:lnSpc>
                <a:spcPct val="120000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improving water conservation to support</a:t>
            </a:r>
            <a:endParaRPr/>
          </a:p>
          <a:p>
            <a:pPr indent="0" lvl="0" marL="280669" marR="0" rtl="0" algn="l">
              <a:lnSpc>
                <a:spcPct val="120000"/>
              </a:lnSpc>
              <a:spcBef>
                <a:spcPts val="259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agriculture and food security.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7" name="Google Shape;477;p50"/>
          <p:cNvSpPr txBox="1"/>
          <p:nvPr/>
        </p:nvSpPr>
        <p:spPr>
          <a:xfrm>
            <a:off x="8722288" y="1665663"/>
            <a:ext cx="1802809" cy="1129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53D57"/>
                </a:solidFill>
                <a:latin typeface="Arvo"/>
                <a:ea typeface="Arvo"/>
                <a:cs typeface="Arvo"/>
                <a:sym typeface="Arvo"/>
              </a:rPr>
              <a:t>WFP</a:t>
            </a:r>
            <a:endParaRPr/>
          </a:p>
        </p:txBody>
      </p:sp>
      <p:sp>
        <p:nvSpPr>
          <p:cNvPr id="478" name="Google Shape;478;p50"/>
          <p:cNvSpPr txBox="1"/>
          <p:nvPr/>
        </p:nvSpPr>
        <p:spPr>
          <a:xfrm>
            <a:off x="2870802" y="2394743"/>
            <a:ext cx="15111163" cy="1835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53D57"/>
                </a:solidFill>
                <a:latin typeface="Roboto"/>
                <a:ea typeface="Roboto"/>
                <a:cs typeface="Roboto"/>
                <a:sym typeface="Roboto"/>
              </a:rPr>
              <a:t>TheꢀWorldꢀFoodꢀProgrammeꢀ(WFP)ꢀhasꢀplayedꢀaꢀsignificantꢀroleꢀinꢀhelpingꢀ</a:t>
            </a:r>
            <a:endParaRPr/>
          </a:p>
          <a:p>
            <a:pPr indent="0" lvl="0" marL="443946" marR="0" rtl="0" algn="l">
              <a:lnSpc>
                <a:spcPct val="104178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53D57"/>
                </a:solidFill>
                <a:latin typeface="Roboto"/>
                <a:ea typeface="Roboto"/>
                <a:cs typeface="Roboto"/>
                <a:sym typeface="Roboto"/>
              </a:rPr>
              <a:t>theꢀregionꢀofꢀNigerꢀbyꢀimplementingꢀvariousꢀprogramsꢀandꢀinitiativesꢀ</a:t>
            </a:r>
            <a:endParaRPr/>
          </a:p>
          <a:p>
            <a:pPr indent="0" lvl="0" marL="884447" marR="0" rtl="0" algn="l">
              <a:lnSpc>
                <a:spcPct val="104178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53D57"/>
                </a:solidFill>
                <a:latin typeface="Roboto"/>
                <a:ea typeface="Roboto"/>
                <a:cs typeface="Roboto"/>
                <a:sym typeface="Roboto"/>
              </a:rPr>
              <a:t>aimedꢀatꢀaddressingꢀfoodꢀsecurityꢀandꢀhumanitarianꢀchallenges</a:t>
            </a:r>
            <a:endParaRPr/>
          </a:p>
        </p:txBody>
      </p:sp>
      <p:sp>
        <p:nvSpPr>
          <p:cNvPr id="479" name="Google Shape;479;p50"/>
          <p:cNvSpPr txBox="1"/>
          <p:nvPr/>
        </p:nvSpPr>
        <p:spPr>
          <a:xfrm>
            <a:off x="1163999" y="4518184"/>
            <a:ext cx="5745876" cy="1373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2800">
                <a:solidFill>
                  <a:srgbClr val="053D57"/>
                </a:solidFill>
                <a:latin typeface="Roboto"/>
                <a:ea typeface="Roboto"/>
                <a:cs typeface="Roboto"/>
                <a:sym typeface="Roboto"/>
              </a:rPr>
              <a:t>ProvidingꢀFoodꢀAssistance</a:t>
            </a:r>
            <a:endParaRPr/>
          </a:p>
          <a:p>
            <a:pPr indent="0" lvl="0" marL="0" marR="0" rtl="0" algn="l">
              <a:lnSpc>
                <a:spcPct val="10414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2800">
                <a:solidFill>
                  <a:srgbClr val="053D57"/>
                </a:solidFill>
                <a:latin typeface="Roboto"/>
                <a:ea typeface="Roboto"/>
                <a:cs typeface="Roboto"/>
                <a:sym typeface="Roboto"/>
              </a:rPr>
              <a:t>NutritionꢀPrograms</a:t>
            </a:r>
            <a:endParaRPr/>
          </a:p>
        </p:txBody>
      </p:sp>
      <p:sp>
        <p:nvSpPr>
          <p:cNvPr id="480" name="Google Shape;480;p50"/>
          <p:cNvSpPr txBox="1"/>
          <p:nvPr/>
        </p:nvSpPr>
        <p:spPr>
          <a:xfrm>
            <a:off x="1163999" y="5442490"/>
            <a:ext cx="7907129" cy="3221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2800">
                <a:solidFill>
                  <a:srgbClr val="053D57"/>
                </a:solidFill>
                <a:latin typeface="Roboto"/>
                <a:ea typeface="Roboto"/>
                <a:cs typeface="Roboto"/>
                <a:sym typeface="Roboto"/>
              </a:rPr>
              <a:t>SchoolꢀFeedingꢀProgramsꢀꢀꢀꢀꢀꢀꢀꢀꢀ</a:t>
            </a:r>
            <a:endParaRPr/>
          </a:p>
          <a:p>
            <a:pPr indent="0" lvl="0" marL="0" marR="0" rtl="0" algn="l">
              <a:lnSpc>
                <a:spcPct val="10414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2800">
                <a:solidFill>
                  <a:srgbClr val="053D57"/>
                </a:solidFill>
                <a:latin typeface="Roboto"/>
                <a:ea typeface="Roboto"/>
                <a:cs typeface="Roboto"/>
                <a:sym typeface="Roboto"/>
              </a:rPr>
              <a:t>EmergencyꢀResponseꢀꢀꢀꢀꢀꢀꢀꢀꢀꢀꢀꢀꢀꢀꢀꢀꢀꢀ</a:t>
            </a:r>
            <a:endParaRPr/>
          </a:p>
          <a:p>
            <a:pPr indent="0" lvl="0" marL="0" marR="0" rtl="0" algn="l">
              <a:lnSpc>
                <a:spcPct val="10414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2800">
                <a:solidFill>
                  <a:srgbClr val="053D57"/>
                </a:solidFill>
                <a:latin typeface="Roboto"/>
                <a:ea typeface="Roboto"/>
                <a:cs typeface="Roboto"/>
                <a:sym typeface="Roboto"/>
              </a:rPr>
              <a:t>CashꢀandꢀVoucherꢀAssistance</a:t>
            </a:r>
            <a:endParaRPr/>
          </a:p>
          <a:p>
            <a:pPr indent="0" lvl="0" marL="0" marR="0" rtl="0" algn="l">
              <a:lnSpc>
                <a:spcPct val="104140"/>
              </a:lnSpc>
              <a:spcBef>
                <a:spcPts val="67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2800">
                <a:solidFill>
                  <a:srgbClr val="053D57"/>
                </a:solidFill>
                <a:latin typeface="Roboto"/>
                <a:ea typeface="Roboto"/>
                <a:cs typeface="Roboto"/>
                <a:sym typeface="Roboto"/>
              </a:rPr>
              <a:t>AgriculturalꢀandꢀResilienceꢀPrograms</a:t>
            </a:r>
            <a:endParaRPr/>
          </a:p>
          <a:p>
            <a:pPr indent="0" lvl="0" marL="0" marR="0" rtl="0" algn="l">
              <a:lnSpc>
                <a:spcPct val="10414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2800">
                <a:solidFill>
                  <a:srgbClr val="053D57"/>
                </a:solidFill>
                <a:latin typeface="Roboto"/>
                <a:ea typeface="Roboto"/>
                <a:cs typeface="Roboto"/>
                <a:sym typeface="Roboto"/>
              </a:rPr>
              <a:t>MonitoringꢀandꢀAssessment</a:t>
            </a:r>
            <a:endParaRPr/>
          </a:p>
          <a:p>
            <a:pPr indent="0" lvl="0" marL="0" marR="0" rtl="0" algn="l">
              <a:lnSpc>
                <a:spcPct val="104140"/>
              </a:lnSpc>
              <a:spcBef>
                <a:spcPts val="67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2800">
                <a:solidFill>
                  <a:srgbClr val="053D57"/>
                </a:solidFill>
                <a:latin typeface="Roboto"/>
                <a:ea typeface="Roboto"/>
                <a:cs typeface="Roboto"/>
                <a:sym typeface="Roboto"/>
              </a:rPr>
              <a:t>CapacityꢀBuilding</a:t>
            </a:r>
            <a:endParaRPr/>
          </a:p>
        </p:txBody>
      </p:sp>
      <p:sp>
        <p:nvSpPr>
          <p:cNvPr id="481" name="Google Shape;481;p50"/>
          <p:cNvSpPr txBox="1"/>
          <p:nvPr/>
        </p:nvSpPr>
        <p:spPr>
          <a:xfrm>
            <a:off x="1163999" y="8215408"/>
            <a:ext cx="5481245" cy="91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053D57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2800">
                <a:solidFill>
                  <a:srgbClr val="053D57"/>
                </a:solidFill>
                <a:latin typeface="Roboto"/>
                <a:ea typeface="Roboto"/>
                <a:cs typeface="Roboto"/>
                <a:sym typeface="Roboto"/>
              </a:rPr>
              <a:t>AdvocacyꢀandꢀAwareness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7" name="Google Shape;487;p51"/>
          <p:cNvSpPr txBox="1"/>
          <p:nvPr/>
        </p:nvSpPr>
        <p:spPr>
          <a:xfrm>
            <a:off x="9652977" y="286248"/>
            <a:ext cx="8389157" cy="1905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3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Half-Moon Technology</a:t>
            </a:r>
            <a:endParaRPr/>
          </a:p>
        </p:txBody>
      </p:sp>
      <p:sp>
        <p:nvSpPr>
          <p:cNvPr id="488" name="Google Shape;488;p51"/>
          <p:cNvSpPr txBox="1"/>
          <p:nvPr/>
        </p:nvSpPr>
        <p:spPr>
          <a:xfrm>
            <a:off x="9652977" y="1665717"/>
            <a:ext cx="9537876" cy="4941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use of half moons as a technology for</a:t>
            </a:r>
            <a:endParaRPr/>
          </a:p>
          <a:p>
            <a:pPr indent="0" lvl="0" marL="0" marR="0" rtl="0" algn="l">
              <a:lnSpc>
                <a:spcPct val="119928"/>
              </a:lnSpc>
              <a:spcBef>
                <a:spcPts val="51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harvesting in Niger is a significant</a:t>
            </a:r>
            <a:endParaRPr/>
          </a:p>
          <a:p>
            <a:pPr indent="0" lvl="0" marL="0" marR="0" rtl="0" algn="l">
              <a:lnSpc>
                <a:spcPct val="119928"/>
              </a:lnSpc>
              <a:spcBef>
                <a:spcPts val="51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initiative that has been supported by USAID</a:t>
            </a:r>
            <a:endParaRPr/>
          </a:p>
          <a:p>
            <a:pPr indent="0" lvl="0" marL="0" marR="0" rtl="0" algn="l">
              <a:lnSpc>
                <a:spcPct val="119928"/>
              </a:lnSpc>
              <a:spcBef>
                <a:spcPts val="51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other development organizations. The</a:t>
            </a:r>
            <a:endParaRPr/>
          </a:p>
          <a:p>
            <a:pPr indent="0" lvl="0" marL="0" marR="0" rtl="0" algn="l">
              <a:lnSpc>
                <a:spcPct val="119928"/>
              </a:lnSpc>
              <a:spcBef>
                <a:spcPts val="51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practice involves creating half-moon-shaped</a:t>
            </a:r>
            <a:endParaRPr/>
          </a:p>
          <a:p>
            <a:pPr indent="0" lvl="0" marL="0" marR="0" rtl="0" algn="l">
              <a:lnSpc>
                <a:spcPct val="119928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ditches in the ground to capture and retain</a:t>
            </a:r>
            <a:endParaRPr/>
          </a:p>
          <a:p>
            <a:pPr indent="0" lvl="0" marL="0" marR="0" rtl="0" algn="l">
              <a:lnSpc>
                <a:spcPct val="119928"/>
              </a:lnSpc>
              <a:spcBef>
                <a:spcPts val="51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rainwater, effectively improving water</a:t>
            </a:r>
            <a:endParaRPr/>
          </a:p>
          <a:p>
            <a:pPr indent="0" lvl="0" marL="0" marR="0" rtl="0" algn="l">
              <a:lnSpc>
                <a:spcPct val="119928"/>
              </a:lnSpc>
              <a:spcBef>
                <a:spcPts val="51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management and enhancing agricultural</a:t>
            </a:r>
            <a:endParaRPr/>
          </a:p>
          <a:p>
            <a:pPr indent="0" lvl="0" marL="0" marR="0" rtl="0" algn="l">
              <a:lnSpc>
                <a:spcPct val="119928"/>
              </a:lnSpc>
              <a:spcBef>
                <a:spcPts val="51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productivity.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0" name="Google Shape;60;p7"/>
          <p:cNvSpPr txBox="1"/>
          <p:nvPr/>
        </p:nvSpPr>
        <p:spPr>
          <a:xfrm>
            <a:off x="9906603" y="546525"/>
            <a:ext cx="8022228" cy="6615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66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strike="sng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Composite Drought Index - CDI Dataset</a:t>
            </a:r>
            <a:endParaRPr/>
          </a:p>
          <a:p>
            <a:pPr indent="0" lvl="0" marL="103072" marR="0" rtl="0" algn="l">
              <a:lnSpc>
                <a:spcPct val="146694"/>
              </a:lnSpc>
              <a:spcBef>
                <a:spcPts val="8515"/>
              </a:spcBef>
              <a:spcAft>
                <a:spcPts val="0"/>
              </a:spcAft>
              <a:buNone/>
            </a:pPr>
            <a:r>
              <a:rPr lang="en-US" sz="3600" u="sng" strike="sng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5"/>
              </a:rPr>
              <a:t>Niger Agricultural Land - World Bank</a:t>
            </a:r>
            <a:endParaRPr/>
          </a:p>
          <a:p>
            <a:pPr indent="0" lvl="0" marL="103072" marR="0" rtl="0" algn="l">
              <a:lnSpc>
                <a:spcPct val="146694"/>
              </a:lnSpc>
              <a:spcBef>
                <a:spcPts val="8565"/>
              </a:spcBef>
              <a:spcAft>
                <a:spcPts val="0"/>
              </a:spcAft>
              <a:buNone/>
            </a:pPr>
            <a:r>
              <a:rPr lang="en-US" sz="3600" u="sng" strike="sng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6"/>
              </a:rPr>
              <a:t>Niger Precipitation - CHIRPS Dataset</a:t>
            </a:r>
            <a:endParaRPr/>
          </a:p>
          <a:p>
            <a:pPr indent="0" lvl="0" marL="103072" marR="0" rtl="0" algn="l">
              <a:lnSpc>
                <a:spcPct val="146694"/>
              </a:lnSpc>
              <a:spcBef>
                <a:spcPts val="8439"/>
              </a:spcBef>
              <a:spcAft>
                <a:spcPts val="0"/>
              </a:spcAft>
              <a:buNone/>
            </a:pPr>
            <a:r>
              <a:rPr lang="en-US" sz="3600" u="sng" strike="sng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7"/>
              </a:rPr>
              <a:t>Niger Demographics - Worldometer</a:t>
            </a:r>
            <a:endParaRPr/>
          </a:p>
        </p:txBody>
      </p:sp>
      <p:sp>
        <p:nvSpPr>
          <p:cNvPr id="61" name="Google Shape;61;p7"/>
          <p:cNvSpPr txBox="1"/>
          <p:nvPr/>
        </p:nvSpPr>
        <p:spPr>
          <a:xfrm>
            <a:off x="8834158" y="619878"/>
            <a:ext cx="800950" cy="1245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E2125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/>
          </a:p>
        </p:txBody>
      </p:sp>
      <p:sp>
        <p:nvSpPr>
          <p:cNvPr id="62" name="Google Shape;62;p7"/>
          <p:cNvSpPr txBox="1"/>
          <p:nvPr/>
        </p:nvSpPr>
        <p:spPr>
          <a:xfrm>
            <a:off x="752445" y="1478768"/>
            <a:ext cx="7085249" cy="2090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7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1E2125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/>
          </a:p>
        </p:txBody>
      </p:sp>
      <p:sp>
        <p:nvSpPr>
          <p:cNvPr id="63" name="Google Shape;63;p7"/>
          <p:cNvSpPr txBox="1"/>
          <p:nvPr/>
        </p:nvSpPr>
        <p:spPr>
          <a:xfrm>
            <a:off x="8767483" y="2378207"/>
            <a:ext cx="935595" cy="47462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7143" marR="0" rtl="0" algn="l">
              <a:lnSpc>
                <a:spcPct val="130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AF4EB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/>
          </a:p>
          <a:p>
            <a:pPr indent="0" lvl="0" marL="3175" marR="0" rtl="0" algn="l">
              <a:lnSpc>
                <a:spcPct val="130142"/>
              </a:lnSpc>
              <a:spcBef>
                <a:spcPts val="9239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E2125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/>
          </a:p>
          <a:p>
            <a:pPr indent="0" lvl="0" marL="0" marR="0" rtl="0" algn="l">
              <a:lnSpc>
                <a:spcPct val="130142"/>
              </a:lnSpc>
              <a:spcBef>
                <a:spcPts val="9115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AF4EB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/>
          </a:p>
        </p:txBody>
      </p:sp>
      <p:sp>
        <p:nvSpPr>
          <p:cNvPr id="64" name="Google Shape;64;p7"/>
          <p:cNvSpPr txBox="1"/>
          <p:nvPr/>
        </p:nvSpPr>
        <p:spPr>
          <a:xfrm>
            <a:off x="8765895" y="7559166"/>
            <a:ext cx="10215161" cy="2993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66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E2125"/>
                </a:solidFill>
                <a:latin typeface="DM Sans"/>
                <a:ea typeface="DM Sans"/>
                <a:cs typeface="DM Sans"/>
                <a:sym typeface="DM Sans"/>
              </a:rPr>
              <a:t>5 </a:t>
            </a:r>
            <a:r>
              <a:rPr lang="en-US" sz="3650" u="sng" strike="sng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8"/>
              </a:rPr>
              <a:t>Niger Population - Worldometer</a:t>
            </a:r>
            <a:endParaRPr/>
          </a:p>
          <a:p>
            <a:pPr indent="0" lvl="0" marL="1243780" marR="0" rtl="0" algn="l">
              <a:lnSpc>
                <a:spcPct val="147616"/>
              </a:lnSpc>
              <a:spcBef>
                <a:spcPts val="7238"/>
              </a:spcBef>
              <a:spcAft>
                <a:spcPts val="0"/>
              </a:spcAft>
              <a:buNone/>
            </a:pPr>
            <a:r>
              <a:rPr lang="en-US" sz="3650">
                <a:solidFill>
                  <a:srgbClr val="1E2125"/>
                </a:solidFill>
                <a:latin typeface="Anton"/>
                <a:ea typeface="Anton"/>
                <a:cs typeface="Anton"/>
                <a:sym typeface="Anton"/>
              </a:rPr>
              <a:t>Niger Land - </a:t>
            </a:r>
            <a:r>
              <a:rPr lang="en-US" sz="3650" u="sng" strike="sng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9"/>
              </a:rPr>
              <a:t>Humanitarian Data Exchange</a:t>
            </a:r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8761926" y="9240025"/>
            <a:ext cx="946705" cy="1245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AF4EB"/>
                </a:solidFill>
                <a:latin typeface="DM Sans"/>
                <a:ea typeface="DM Sans"/>
                <a:cs typeface="DM Sans"/>
                <a:sym typeface="DM Sans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4" name="Google Shape;494;p52"/>
          <p:cNvSpPr txBox="1"/>
          <p:nvPr/>
        </p:nvSpPr>
        <p:spPr>
          <a:xfrm>
            <a:off x="5974784" y="94816"/>
            <a:ext cx="8219179" cy="329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IT ?</a:t>
            </a:r>
            <a:endParaRPr/>
          </a:p>
        </p:txBody>
      </p:sp>
      <p:sp>
        <p:nvSpPr>
          <p:cNvPr id="495" name="Google Shape;495;p52"/>
          <p:cNvSpPr txBox="1"/>
          <p:nvPr/>
        </p:nvSpPr>
        <p:spPr>
          <a:xfrm>
            <a:off x="463779" y="6513695"/>
            <a:ext cx="19941718" cy="1781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5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65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Half moons are a water harvesting technique in which small, crescent-shaped ditches are dug into</a:t>
            </a:r>
            <a:endParaRPr/>
          </a:p>
          <a:p>
            <a:pPr indent="0" lvl="0" marL="285538" marR="0" rtl="0" algn="l">
              <a:lnSpc>
                <a:spcPct val="119735"/>
              </a:lnSpc>
              <a:spcBef>
                <a:spcPts val="228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the earth, forming a series of low barriers that slow the flow of rainwater and encourage its</a:t>
            </a:r>
            <a:endParaRPr/>
          </a:p>
          <a:p>
            <a:pPr indent="0" lvl="0" marL="285538" marR="0" rtl="0" algn="l">
              <a:lnSpc>
                <a:spcPct val="119735"/>
              </a:lnSpc>
              <a:spcBef>
                <a:spcPts val="214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infiltration into the ground.</a:t>
            </a:r>
            <a:endParaRPr/>
          </a:p>
        </p:txBody>
      </p:sp>
      <p:sp>
        <p:nvSpPr>
          <p:cNvPr id="496" name="Google Shape;496;p52"/>
          <p:cNvSpPr txBox="1"/>
          <p:nvPr/>
        </p:nvSpPr>
        <p:spPr>
          <a:xfrm>
            <a:off x="463779" y="8260200"/>
            <a:ext cx="19220634" cy="2217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5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265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This method effectively stores rainwater in the root zone of crops and helps recharge</a:t>
            </a:r>
            <a:endParaRPr/>
          </a:p>
          <a:p>
            <a:pPr indent="0" lvl="0" marL="285538" marR="0" rtl="0" algn="l">
              <a:lnSpc>
                <a:spcPct val="119735"/>
              </a:lnSpc>
              <a:spcBef>
                <a:spcPts val="228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groundwater aquifers. Half moons are typically constructed in parallel rows across fields to</a:t>
            </a:r>
            <a:endParaRPr/>
          </a:p>
          <a:p>
            <a:pPr indent="0" lvl="0" marL="285538" marR="0" rtl="0" algn="l">
              <a:lnSpc>
                <a:spcPct val="119735"/>
              </a:lnSpc>
              <a:spcBef>
                <a:spcPts val="214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maximize water capture. The barriers reduce soil erosion and help conserve precious water</a:t>
            </a:r>
            <a:endParaRPr/>
          </a:p>
          <a:p>
            <a:pPr indent="0" lvl="0" marL="285538" marR="0" rtl="0" algn="l">
              <a:lnSpc>
                <a:spcPct val="119735"/>
              </a:lnSpc>
              <a:spcBef>
                <a:spcPts val="263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resources in a region where water scarcity is a persistent challenge.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2" name="Google Shape;502;p53"/>
          <p:cNvSpPr txBox="1"/>
          <p:nvPr/>
        </p:nvSpPr>
        <p:spPr>
          <a:xfrm>
            <a:off x="1028700" y="423156"/>
            <a:ext cx="1504569" cy="1266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3EDE0"/>
                </a:solidFill>
                <a:latin typeface="Arial"/>
                <a:ea typeface="Arial"/>
                <a:cs typeface="Arial"/>
                <a:sym typeface="Arial"/>
              </a:rPr>
              <a:t>USAID</a:t>
            </a:r>
            <a:endParaRPr/>
          </a:p>
        </p:txBody>
      </p:sp>
      <p:sp>
        <p:nvSpPr>
          <p:cNvPr id="503" name="Google Shape;503;p53"/>
          <p:cNvSpPr txBox="1"/>
          <p:nvPr/>
        </p:nvSpPr>
        <p:spPr>
          <a:xfrm>
            <a:off x="192863" y="2113773"/>
            <a:ext cx="9690662" cy="4964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3EDE0"/>
                </a:solidFill>
                <a:latin typeface="Arial"/>
                <a:ea typeface="Arial"/>
                <a:cs typeface="Arial"/>
                <a:sym typeface="Arial"/>
              </a:rPr>
              <a:t>The adoption of half moons has had a profound impact</a:t>
            </a:r>
            <a:endParaRPr/>
          </a:p>
          <a:p>
            <a:pPr indent="0" lvl="0" marL="0" marR="0" rtl="0" algn="l">
              <a:lnSpc>
                <a:spcPct val="119913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3EDE0"/>
                </a:solidFill>
                <a:latin typeface="Arial"/>
                <a:ea typeface="Arial"/>
                <a:cs typeface="Arial"/>
                <a:sym typeface="Arial"/>
              </a:rPr>
              <a:t>on the people of Niger. By enhancing water availability</a:t>
            </a:r>
            <a:endParaRPr/>
          </a:p>
          <a:p>
            <a:pPr indent="0" lvl="0" marL="0" marR="0" rtl="0" algn="l">
              <a:lnSpc>
                <a:spcPct val="119913"/>
              </a:lnSpc>
              <a:spcBef>
                <a:spcPts val="23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3EDE0"/>
                </a:solidFill>
                <a:latin typeface="Arial"/>
                <a:ea typeface="Arial"/>
                <a:cs typeface="Arial"/>
                <a:sym typeface="Arial"/>
              </a:rPr>
              <a:t>for agriculture, it has increased crop production,</a:t>
            </a:r>
            <a:endParaRPr/>
          </a:p>
          <a:p>
            <a:pPr indent="0" lvl="0" marL="0" marR="0" rtl="0" algn="l">
              <a:lnSpc>
                <a:spcPct val="119913"/>
              </a:lnSpc>
              <a:spcBef>
                <a:spcPts val="23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3EDE0"/>
                </a:solidFill>
                <a:latin typeface="Arial"/>
                <a:ea typeface="Arial"/>
                <a:cs typeface="Arial"/>
                <a:sym typeface="Arial"/>
              </a:rPr>
              <a:t>reduced food shortages, and improved the overall</a:t>
            </a:r>
            <a:endParaRPr/>
          </a:p>
          <a:p>
            <a:pPr indent="0" lvl="0" marL="0" marR="0" rtl="0" algn="l">
              <a:lnSpc>
                <a:spcPct val="119913"/>
              </a:lnSpc>
              <a:spcBef>
                <a:spcPts val="23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3EDE0"/>
                </a:solidFill>
                <a:latin typeface="Arial"/>
                <a:ea typeface="Arial"/>
                <a:cs typeface="Arial"/>
                <a:sym typeface="Arial"/>
              </a:rPr>
              <a:t>standard of living for rural communities. Furthermore,</a:t>
            </a:r>
            <a:endParaRPr/>
          </a:p>
          <a:p>
            <a:pPr indent="0" lvl="0" marL="0" marR="0" rtl="0" algn="l">
              <a:lnSpc>
                <a:spcPct val="119913"/>
              </a:lnSpc>
              <a:spcBef>
                <a:spcPts val="23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3EDE0"/>
                </a:solidFill>
                <a:latin typeface="Arial"/>
                <a:ea typeface="Arial"/>
                <a:cs typeface="Arial"/>
                <a:sym typeface="Arial"/>
              </a:rPr>
              <a:t>the technology has empowered farmers to mitigate the</a:t>
            </a:r>
            <a:endParaRPr/>
          </a:p>
          <a:p>
            <a:pPr indent="0" lvl="0" marL="0" marR="0" rtl="0" algn="l">
              <a:lnSpc>
                <a:spcPct val="119913"/>
              </a:lnSpc>
              <a:spcBef>
                <a:spcPts val="23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3EDE0"/>
                </a:solidFill>
                <a:latin typeface="Arial"/>
                <a:ea typeface="Arial"/>
                <a:cs typeface="Arial"/>
                <a:sym typeface="Arial"/>
              </a:rPr>
              <a:t>effects of drought and adapt to the challenges posed</a:t>
            </a:r>
            <a:endParaRPr/>
          </a:p>
          <a:p>
            <a:pPr indent="0" lvl="0" marL="0" marR="0" rtl="0" algn="l">
              <a:lnSpc>
                <a:spcPct val="119913"/>
              </a:lnSpc>
              <a:spcBef>
                <a:spcPts val="23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3EDE0"/>
                </a:solidFill>
                <a:latin typeface="Arial"/>
                <a:ea typeface="Arial"/>
                <a:cs typeface="Arial"/>
                <a:sym typeface="Arial"/>
              </a:rPr>
              <a:t>by a changing climate. In addition to improved food</a:t>
            </a:r>
            <a:endParaRPr/>
          </a:p>
          <a:p>
            <a:pPr indent="0" lvl="0" marL="0" marR="0" rtl="0" algn="l">
              <a:lnSpc>
                <a:spcPct val="119913"/>
              </a:lnSpc>
              <a:spcBef>
                <a:spcPts val="23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3EDE0"/>
                </a:solidFill>
                <a:latin typeface="Arial"/>
                <a:ea typeface="Arial"/>
                <a:cs typeface="Arial"/>
                <a:sym typeface="Arial"/>
              </a:rPr>
              <a:t>security, half moons have also contributed to better</a:t>
            </a:r>
            <a:endParaRPr/>
          </a:p>
          <a:p>
            <a:pPr indent="0" lvl="0" marL="0" marR="0" rtl="0" algn="l">
              <a:lnSpc>
                <a:spcPct val="119913"/>
              </a:lnSpc>
              <a:spcBef>
                <a:spcPts val="23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3EDE0"/>
                </a:solidFill>
                <a:latin typeface="Arial"/>
                <a:ea typeface="Arial"/>
                <a:cs typeface="Arial"/>
                <a:sym typeface="Arial"/>
              </a:rPr>
              <a:t>income prospects and reduced vulnerability to drought-</a:t>
            </a:r>
            <a:endParaRPr/>
          </a:p>
          <a:p>
            <a:pPr indent="0" lvl="0" marL="0" marR="0" rtl="0" algn="l">
              <a:lnSpc>
                <a:spcPct val="119913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3EDE0"/>
                </a:solidFill>
                <a:latin typeface="Arial"/>
                <a:ea typeface="Arial"/>
                <a:cs typeface="Arial"/>
                <a:sym typeface="Arial"/>
              </a:rPr>
              <a:t>related crises, ultimately supporting the resilience of</a:t>
            </a:r>
            <a:endParaRPr/>
          </a:p>
          <a:p>
            <a:pPr indent="0" lvl="0" marL="0" marR="0" rtl="0" algn="l">
              <a:lnSpc>
                <a:spcPct val="119913"/>
              </a:lnSpc>
              <a:spcBef>
                <a:spcPts val="23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3EDE0"/>
                </a:solidFill>
                <a:latin typeface="Arial"/>
                <a:ea typeface="Arial"/>
                <a:cs typeface="Arial"/>
                <a:sym typeface="Arial"/>
              </a:rPr>
              <a:t>Niger's population.</a:t>
            </a:r>
            <a:endParaRPr/>
          </a:p>
        </p:txBody>
      </p:sp>
      <p:sp>
        <p:nvSpPr>
          <p:cNvPr id="504" name="Google Shape;504;p53"/>
          <p:cNvSpPr txBox="1"/>
          <p:nvPr/>
        </p:nvSpPr>
        <p:spPr>
          <a:xfrm>
            <a:off x="192863" y="7048610"/>
            <a:ext cx="9370810" cy="2686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3EDE0"/>
                </a:solidFill>
                <a:latin typeface="Arial"/>
                <a:ea typeface="Arial"/>
                <a:cs typeface="Arial"/>
                <a:sym typeface="Arial"/>
              </a:rPr>
              <a:t>In summary, the promotion of half moons for water</a:t>
            </a:r>
            <a:endParaRPr/>
          </a:p>
          <a:p>
            <a:pPr indent="0" lvl="0" marL="0" marR="0" rtl="0" algn="l">
              <a:lnSpc>
                <a:spcPct val="119913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3EDE0"/>
                </a:solidFill>
                <a:latin typeface="Arial"/>
                <a:ea typeface="Arial"/>
                <a:cs typeface="Arial"/>
                <a:sym typeface="Arial"/>
              </a:rPr>
              <a:t>harvesting in Niger, supported by USAID and other</a:t>
            </a:r>
            <a:endParaRPr/>
          </a:p>
          <a:p>
            <a:pPr indent="0" lvl="0" marL="0" marR="0" rtl="0" algn="l">
              <a:lnSpc>
                <a:spcPct val="119913"/>
              </a:lnSpc>
              <a:spcBef>
                <a:spcPts val="23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3EDE0"/>
                </a:solidFill>
                <a:latin typeface="Arial"/>
                <a:ea typeface="Arial"/>
                <a:cs typeface="Arial"/>
                <a:sym typeface="Arial"/>
              </a:rPr>
              <a:t>organizations, has proven to be a sustainable and</a:t>
            </a:r>
            <a:endParaRPr/>
          </a:p>
          <a:p>
            <a:pPr indent="0" lvl="0" marL="0" marR="0" rtl="0" algn="l">
              <a:lnSpc>
                <a:spcPct val="119913"/>
              </a:lnSpc>
              <a:spcBef>
                <a:spcPts val="23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3EDE0"/>
                </a:solidFill>
                <a:latin typeface="Arial"/>
                <a:ea typeface="Arial"/>
                <a:cs typeface="Arial"/>
                <a:sym typeface="Arial"/>
              </a:rPr>
              <a:t>effective solution to combat water scarcity and</a:t>
            </a:r>
            <a:endParaRPr/>
          </a:p>
          <a:p>
            <a:pPr indent="0" lvl="0" marL="0" marR="0" rtl="0" algn="l">
              <a:lnSpc>
                <a:spcPct val="119913"/>
              </a:lnSpc>
              <a:spcBef>
                <a:spcPts val="23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3EDE0"/>
                </a:solidFill>
                <a:latin typeface="Arial"/>
                <a:ea typeface="Arial"/>
                <a:cs typeface="Arial"/>
                <a:sym typeface="Arial"/>
              </a:rPr>
              <a:t>enhance agricultural productivity, thereby positively</a:t>
            </a:r>
            <a:endParaRPr/>
          </a:p>
          <a:p>
            <a:pPr indent="0" lvl="0" marL="0" marR="0" rtl="0" algn="l">
              <a:lnSpc>
                <a:spcPct val="119913"/>
              </a:lnSpc>
              <a:spcBef>
                <a:spcPts val="23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3EDE0"/>
                </a:solidFill>
                <a:latin typeface="Arial"/>
                <a:ea typeface="Arial"/>
                <a:cs typeface="Arial"/>
                <a:sym typeface="Arial"/>
              </a:rPr>
              <a:t>impacting the lives of the people in this region.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10" name="Google Shape;510;p54"/>
          <p:cNvSpPr txBox="1"/>
          <p:nvPr/>
        </p:nvSpPr>
        <p:spPr>
          <a:xfrm>
            <a:off x="2565876" y="985037"/>
            <a:ext cx="15283400" cy="2235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COMPOSITE DROUGHT INDEX - CDI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16" name="Google Shape;516;p55"/>
          <p:cNvSpPr txBox="1"/>
          <p:nvPr/>
        </p:nvSpPr>
        <p:spPr>
          <a:xfrm>
            <a:off x="311031" y="464569"/>
            <a:ext cx="6713736" cy="2970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Drought</a:t>
            </a:r>
            <a:endParaRPr/>
          </a:p>
        </p:txBody>
      </p:sp>
      <p:sp>
        <p:nvSpPr>
          <p:cNvPr id="517" name="Google Shape;517;p55"/>
          <p:cNvSpPr txBox="1"/>
          <p:nvPr/>
        </p:nvSpPr>
        <p:spPr>
          <a:xfrm>
            <a:off x="290592" y="2238785"/>
            <a:ext cx="11039978" cy="1652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Difficult to accurately identify onset and end as they</a:t>
            </a:r>
            <a:endParaRPr/>
          </a:p>
          <a:p>
            <a:pPr indent="0" lvl="0" marL="345440" marR="0" rtl="0" algn="l">
              <a:lnSpc>
                <a:spcPct val="104187"/>
              </a:lnSpc>
              <a:spcBef>
                <a:spcPts val="1487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start and end gradually</a:t>
            </a:r>
            <a:endParaRPr/>
          </a:p>
        </p:txBody>
      </p:sp>
      <p:sp>
        <p:nvSpPr>
          <p:cNvPr id="518" name="Google Shape;518;p55"/>
          <p:cNvSpPr txBox="1"/>
          <p:nvPr/>
        </p:nvSpPr>
        <p:spPr>
          <a:xfrm>
            <a:off x="290592" y="3466112"/>
            <a:ext cx="10781599" cy="2265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1.1 Billion people affected by droughts between</a:t>
            </a:r>
            <a:endParaRPr/>
          </a:p>
          <a:p>
            <a:pPr indent="0" lvl="0" marL="345440" marR="0" rtl="0" algn="l">
              <a:lnSpc>
                <a:spcPct val="104187"/>
              </a:lnSpc>
              <a:spcBef>
                <a:spcPts val="1487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1994 and 2013 with Africa being the most affected</a:t>
            </a:r>
            <a:endParaRPr/>
          </a:p>
          <a:p>
            <a:pPr indent="0" lvl="0" marL="345440" marR="0" rtl="0" algn="l">
              <a:lnSpc>
                <a:spcPct val="104187"/>
              </a:lnSpc>
              <a:spcBef>
                <a:spcPts val="1497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continent</a:t>
            </a:r>
            <a:endParaRPr/>
          </a:p>
        </p:txBody>
      </p:sp>
      <p:sp>
        <p:nvSpPr>
          <p:cNvPr id="519" name="Google Shape;519;p55"/>
          <p:cNvSpPr txBox="1"/>
          <p:nvPr/>
        </p:nvSpPr>
        <p:spPr>
          <a:xfrm>
            <a:off x="290592" y="5307104"/>
            <a:ext cx="10523615" cy="2265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Droughts in the Sahelian region in the 1970s and</a:t>
            </a:r>
            <a:endParaRPr/>
          </a:p>
          <a:p>
            <a:pPr indent="0" lvl="0" marL="345440" marR="0" rtl="0" algn="l">
              <a:lnSpc>
                <a:spcPct val="104187"/>
              </a:lnSpc>
              <a:spcBef>
                <a:spcPts val="1487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80s severely impacted livestock and crop</a:t>
            </a:r>
            <a:endParaRPr/>
          </a:p>
          <a:p>
            <a:pPr indent="0" lvl="0" marL="345440" marR="0" rtl="0" algn="l">
              <a:lnSpc>
                <a:spcPct val="104187"/>
              </a:lnSpc>
              <a:spcBef>
                <a:spcPts val="1497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productivity</a:t>
            </a:r>
            <a:endParaRPr/>
          </a:p>
        </p:txBody>
      </p:sp>
      <p:sp>
        <p:nvSpPr>
          <p:cNvPr id="520" name="Google Shape;520;p55"/>
          <p:cNvSpPr txBox="1"/>
          <p:nvPr/>
        </p:nvSpPr>
        <p:spPr>
          <a:xfrm>
            <a:off x="290592" y="7148097"/>
            <a:ext cx="10228635" cy="1652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They also caused land degradation, and hence,</a:t>
            </a:r>
            <a:endParaRPr/>
          </a:p>
          <a:p>
            <a:pPr indent="0" lvl="0" marL="345440" marR="0" rtl="0" algn="l">
              <a:lnSpc>
                <a:spcPct val="104187"/>
              </a:lnSpc>
              <a:spcBef>
                <a:spcPts val="1487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ultimately, desertification</a:t>
            </a:r>
            <a:endParaRPr/>
          </a:p>
        </p:txBody>
      </p:sp>
      <p:sp>
        <p:nvSpPr>
          <p:cNvPr id="521" name="Google Shape;521;p55"/>
          <p:cNvSpPr txBox="1"/>
          <p:nvPr/>
        </p:nvSpPr>
        <p:spPr>
          <a:xfrm>
            <a:off x="290592" y="8375425"/>
            <a:ext cx="10028610" cy="1652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Effective strategies needed to predict droughts</a:t>
            </a:r>
            <a:endParaRPr/>
          </a:p>
          <a:p>
            <a:pPr indent="0" lvl="0" marL="345440" marR="0" rtl="0" algn="l">
              <a:lnSpc>
                <a:spcPct val="104187"/>
              </a:lnSpc>
              <a:spcBef>
                <a:spcPts val="1487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along with the susceptibility of regions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7" name="Google Shape;527;p56"/>
          <p:cNvSpPr txBox="1"/>
          <p:nvPr/>
        </p:nvSpPr>
        <p:spPr>
          <a:xfrm>
            <a:off x="5361951" y="685905"/>
            <a:ext cx="9365714" cy="2259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962576" marR="0" rtl="0" algn="l">
              <a:lnSpc>
                <a:spcPct val="1149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ISSUES WITH</a:t>
            </a:r>
            <a:endParaRPr/>
          </a:p>
          <a:p>
            <a:pPr indent="0" lvl="0" marL="0" marR="0" rtl="0" algn="l">
              <a:lnSpc>
                <a:spcPct val="114933"/>
              </a:lnSpc>
              <a:spcBef>
                <a:spcPts val="643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TRADITIONAL ESTIMATORS</a:t>
            </a:r>
            <a:endParaRPr/>
          </a:p>
        </p:txBody>
      </p:sp>
      <p:sp>
        <p:nvSpPr>
          <p:cNvPr id="528" name="Google Shape;528;p56"/>
          <p:cNvSpPr txBox="1"/>
          <p:nvPr/>
        </p:nvSpPr>
        <p:spPr>
          <a:xfrm>
            <a:off x="7829711" y="3185522"/>
            <a:ext cx="3269894" cy="925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Drought Indices</a:t>
            </a:r>
            <a:endParaRPr/>
          </a:p>
        </p:txBody>
      </p:sp>
      <p:sp>
        <p:nvSpPr>
          <p:cNvPr id="529" name="Google Shape;529;p56"/>
          <p:cNvSpPr txBox="1"/>
          <p:nvPr/>
        </p:nvSpPr>
        <p:spPr>
          <a:xfrm>
            <a:off x="2245468" y="6103433"/>
            <a:ext cx="1680210" cy="720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Historical</a:t>
            </a:r>
            <a:endParaRPr/>
          </a:p>
        </p:txBody>
      </p:sp>
      <p:sp>
        <p:nvSpPr>
          <p:cNvPr id="530" name="Google Shape;530;p56"/>
          <p:cNvSpPr txBox="1"/>
          <p:nvPr/>
        </p:nvSpPr>
        <p:spPr>
          <a:xfrm>
            <a:off x="5060668" y="6103433"/>
            <a:ext cx="2390965" cy="1120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Ground station</a:t>
            </a:r>
            <a:endParaRPr/>
          </a:p>
          <a:p>
            <a:pPr indent="0" lvl="0" marL="661074" marR="0" rtl="0" algn="l">
              <a:lnSpc>
                <a:spcPct val="120000"/>
              </a:lnSpc>
              <a:spcBef>
                <a:spcPts val="679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531" name="Google Shape;531;p56"/>
          <p:cNvSpPr txBox="1"/>
          <p:nvPr/>
        </p:nvSpPr>
        <p:spPr>
          <a:xfrm>
            <a:off x="8346086" y="6103433"/>
            <a:ext cx="2121331" cy="1120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Precipitation</a:t>
            </a:r>
            <a:endParaRPr/>
          </a:p>
          <a:p>
            <a:pPr indent="0" lvl="0" marL="144714" marR="0" rtl="0" algn="l">
              <a:lnSpc>
                <a:spcPct val="120000"/>
              </a:lnSpc>
              <a:spcBef>
                <a:spcPts val="679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Anomalies</a:t>
            </a:r>
            <a:endParaRPr/>
          </a:p>
        </p:txBody>
      </p:sp>
      <p:sp>
        <p:nvSpPr>
          <p:cNvPr id="532" name="Google Shape;532;p56"/>
          <p:cNvSpPr txBox="1"/>
          <p:nvPr/>
        </p:nvSpPr>
        <p:spPr>
          <a:xfrm>
            <a:off x="14611457" y="6103433"/>
            <a:ext cx="2186941" cy="720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Standardized</a:t>
            </a:r>
            <a:endParaRPr/>
          </a:p>
        </p:txBody>
      </p:sp>
      <p:sp>
        <p:nvSpPr>
          <p:cNvPr id="533" name="Google Shape;533;p56"/>
          <p:cNvSpPr txBox="1"/>
          <p:nvPr/>
        </p:nvSpPr>
        <p:spPr>
          <a:xfrm>
            <a:off x="11700744" y="6303458"/>
            <a:ext cx="1676743" cy="720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Quantiles</a:t>
            </a:r>
            <a:endParaRPr/>
          </a:p>
        </p:txBody>
      </p:sp>
      <p:sp>
        <p:nvSpPr>
          <p:cNvPr id="534" name="Google Shape;534;p56"/>
          <p:cNvSpPr txBox="1"/>
          <p:nvPr/>
        </p:nvSpPr>
        <p:spPr>
          <a:xfrm>
            <a:off x="1636780" y="6503483"/>
            <a:ext cx="2971038" cy="720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Hydroclimatic Data</a:t>
            </a:r>
            <a:endParaRPr/>
          </a:p>
        </p:txBody>
      </p:sp>
      <p:sp>
        <p:nvSpPr>
          <p:cNvPr id="535" name="Google Shape;535;p56"/>
          <p:cNvSpPr txBox="1"/>
          <p:nvPr/>
        </p:nvSpPr>
        <p:spPr>
          <a:xfrm>
            <a:off x="14263402" y="6503483"/>
            <a:ext cx="2935033" cy="720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Precipitation Index</a:t>
            </a:r>
            <a:endParaRPr/>
          </a:p>
        </p:txBody>
      </p:sp>
      <p:sp>
        <p:nvSpPr>
          <p:cNvPr id="536" name="Google Shape;536;p56"/>
          <p:cNvSpPr txBox="1"/>
          <p:nvPr/>
        </p:nvSpPr>
        <p:spPr>
          <a:xfrm>
            <a:off x="11062019" y="8364692"/>
            <a:ext cx="2994759" cy="1065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Correlation between</a:t>
            </a:r>
            <a:endParaRPr/>
          </a:p>
          <a:p>
            <a:pPr indent="0" lvl="0" marL="383372" marR="0" rtl="0" algn="l">
              <a:lnSpc>
                <a:spcPct val="119750"/>
              </a:lnSpc>
              <a:spcBef>
                <a:spcPts val="598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factors absent</a:t>
            </a:r>
            <a:endParaRPr/>
          </a:p>
        </p:txBody>
      </p:sp>
      <p:sp>
        <p:nvSpPr>
          <p:cNvPr id="537" name="Google Shape;537;p56"/>
          <p:cNvSpPr txBox="1"/>
          <p:nvPr/>
        </p:nvSpPr>
        <p:spPr>
          <a:xfrm>
            <a:off x="3729935" y="8483785"/>
            <a:ext cx="1814093" cy="1120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Scarcity of</a:t>
            </a:r>
            <a:endParaRPr/>
          </a:p>
          <a:p>
            <a:pPr indent="0" lvl="0" marL="367688" marR="0" rtl="0" algn="l">
              <a:lnSpc>
                <a:spcPct val="120000"/>
              </a:lnSpc>
              <a:spcBef>
                <a:spcPts val="679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3" name="Google Shape;543;p57"/>
          <p:cNvSpPr txBox="1"/>
          <p:nvPr/>
        </p:nvSpPr>
        <p:spPr>
          <a:xfrm>
            <a:off x="135557" y="1633200"/>
            <a:ext cx="6849086" cy="3466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COMPOSITE</a:t>
            </a:r>
            <a:endParaRPr/>
          </a:p>
          <a:p>
            <a:pPr indent="0" lvl="0" marL="0" marR="0" rtl="0" algn="l">
              <a:lnSpc>
                <a:spcPct val="115500"/>
              </a:lnSpc>
              <a:spcBef>
                <a:spcPts val="292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DROUGHT INDEX</a:t>
            </a:r>
            <a:endParaRPr/>
          </a:p>
          <a:p>
            <a:pPr indent="0" lvl="0" marL="0" marR="0" rtl="0" algn="l">
              <a:lnSpc>
                <a:spcPct val="115500"/>
              </a:lnSpc>
              <a:spcBef>
                <a:spcPts val="293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(CDI)</a:t>
            </a:r>
            <a:endParaRPr/>
          </a:p>
        </p:txBody>
      </p:sp>
      <p:sp>
        <p:nvSpPr>
          <p:cNvPr id="544" name="Google Shape;544;p57"/>
          <p:cNvSpPr txBox="1"/>
          <p:nvPr/>
        </p:nvSpPr>
        <p:spPr>
          <a:xfrm>
            <a:off x="7696200" y="2581426"/>
            <a:ext cx="3103626" cy="1011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7C9EF"/>
                </a:solidFill>
                <a:latin typeface="Arial"/>
                <a:ea typeface="Arial"/>
                <a:cs typeface="Arial"/>
                <a:sym typeface="Arial"/>
              </a:rPr>
              <a:t>VEGETATION</a:t>
            </a:r>
            <a:endParaRPr/>
          </a:p>
        </p:txBody>
      </p:sp>
      <p:sp>
        <p:nvSpPr>
          <p:cNvPr id="545" name="Google Shape;545;p57"/>
          <p:cNvSpPr txBox="1"/>
          <p:nvPr/>
        </p:nvSpPr>
        <p:spPr>
          <a:xfrm>
            <a:off x="12763500" y="2581426"/>
            <a:ext cx="3443097" cy="1011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7C9EF"/>
                </a:solidFill>
                <a:latin typeface="Arial"/>
                <a:ea typeface="Arial"/>
                <a:cs typeface="Arial"/>
                <a:sym typeface="Arial"/>
              </a:rPr>
              <a:t>TEMPERATURE</a:t>
            </a:r>
            <a:endParaRPr/>
          </a:p>
        </p:txBody>
      </p:sp>
      <p:sp>
        <p:nvSpPr>
          <p:cNvPr id="546" name="Google Shape;546;p57"/>
          <p:cNvSpPr txBox="1"/>
          <p:nvPr/>
        </p:nvSpPr>
        <p:spPr>
          <a:xfrm>
            <a:off x="7696200" y="3222458"/>
            <a:ext cx="9442493" cy="969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NDVI</a:t>
            </a: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ormalized</a:t>
            </a: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ifference </a:t>
            </a: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LST</a:t>
            </a: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urface</a:t>
            </a:r>
            <a:endParaRPr/>
          </a:p>
        </p:txBody>
      </p:sp>
      <p:sp>
        <p:nvSpPr>
          <p:cNvPr id="547" name="Google Shape;547;p57"/>
          <p:cNvSpPr txBox="1"/>
          <p:nvPr/>
        </p:nvSpPr>
        <p:spPr>
          <a:xfrm>
            <a:off x="7696200" y="3755858"/>
            <a:ext cx="10689997" cy="969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egetation</a:t>
            </a: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ndex) is used to </a:t>
            </a: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emperature) is used to</a:t>
            </a:r>
            <a:endParaRPr/>
          </a:p>
        </p:txBody>
      </p:sp>
      <p:sp>
        <p:nvSpPr>
          <p:cNvPr id="548" name="Google Shape;548;p57"/>
          <p:cNvSpPr txBox="1"/>
          <p:nvPr/>
        </p:nvSpPr>
        <p:spPr>
          <a:xfrm>
            <a:off x="7696200" y="4302771"/>
            <a:ext cx="4811997" cy="1477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obatain vegetation info.</a:t>
            </a:r>
            <a:endParaRPr/>
          </a:p>
          <a:p>
            <a:pPr indent="0" lvl="0" marL="0" marR="0" rtl="0" algn="l">
              <a:lnSpc>
                <a:spcPct val="115500"/>
              </a:lnSpc>
              <a:spcBef>
                <a:spcPts val="966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Collected from MODIS</a:t>
            </a:r>
            <a:endParaRPr/>
          </a:p>
        </p:txBody>
      </p:sp>
      <p:sp>
        <p:nvSpPr>
          <p:cNvPr id="549" name="Google Shape;549;p57"/>
          <p:cNvSpPr txBox="1"/>
          <p:nvPr/>
        </p:nvSpPr>
        <p:spPr>
          <a:xfrm>
            <a:off x="12820650" y="4312058"/>
            <a:ext cx="4783298" cy="1477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analyse land temperatu</a:t>
            </a:r>
            <a:endParaRPr/>
          </a:p>
          <a:p>
            <a:pPr indent="0" lvl="0" marL="0" marR="0" rtl="0" algn="l">
              <a:lnSpc>
                <a:spcPct val="115500"/>
              </a:lnSpc>
              <a:spcBef>
                <a:spcPts val="966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Collected from MODIS</a:t>
            </a:r>
            <a:endParaRPr/>
          </a:p>
        </p:txBody>
      </p:sp>
      <p:sp>
        <p:nvSpPr>
          <p:cNvPr id="550" name="Google Shape;550;p57"/>
          <p:cNvSpPr txBox="1"/>
          <p:nvPr/>
        </p:nvSpPr>
        <p:spPr>
          <a:xfrm>
            <a:off x="437816" y="5230349"/>
            <a:ext cx="7152383" cy="960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8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CDI-3 - CDI values computed over 3</a:t>
            </a:r>
            <a:endParaRPr/>
          </a:p>
        </p:txBody>
      </p:sp>
      <p:sp>
        <p:nvSpPr>
          <p:cNvPr id="551" name="Google Shape;551;p57"/>
          <p:cNvSpPr txBox="1"/>
          <p:nvPr/>
        </p:nvSpPr>
        <p:spPr>
          <a:xfrm>
            <a:off x="740076" y="5763622"/>
            <a:ext cx="5159797" cy="959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months instead of 1 month</a:t>
            </a:r>
            <a:endParaRPr/>
          </a:p>
        </p:txBody>
      </p:sp>
      <p:sp>
        <p:nvSpPr>
          <p:cNvPr id="552" name="Google Shape;552;p57"/>
          <p:cNvSpPr txBox="1"/>
          <p:nvPr/>
        </p:nvSpPr>
        <p:spPr>
          <a:xfrm>
            <a:off x="437816" y="6830169"/>
            <a:ext cx="6003264" cy="9603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8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MODIS - MODerate resolution</a:t>
            </a:r>
            <a:endParaRPr/>
          </a:p>
        </p:txBody>
      </p:sp>
      <p:sp>
        <p:nvSpPr>
          <p:cNvPr id="553" name="Google Shape;553;p57"/>
          <p:cNvSpPr txBox="1"/>
          <p:nvPr/>
        </p:nvSpPr>
        <p:spPr>
          <a:xfrm>
            <a:off x="7696200" y="6867081"/>
            <a:ext cx="3557778" cy="1011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7C9EF"/>
                </a:solidFill>
                <a:latin typeface="Arial"/>
                <a:ea typeface="Arial"/>
                <a:cs typeface="Arial"/>
                <a:sym typeface="Arial"/>
              </a:rPr>
              <a:t>PRECIPITATION</a:t>
            </a:r>
            <a:endParaRPr/>
          </a:p>
        </p:txBody>
      </p:sp>
      <p:sp>
        <p:nvSpPr>
          <p:cNvPr id="554" name="Google Shape;554;p57"/>
          <p:cNvSpPr txBox="1"/>
          <p:nvPr/>
        </p:nvSpPr>
        <p:spPr>
          <a:xfrm>
            <a:off x="12820650" y="6867081"/>
            <a:ext cx="5258676" cy="1011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7C9EF"/>
                </a:solidFill>
                <a:latin typeface="Arial"/>
                <a:ea typeface="Arial"/>
                <a:cs typeface="Arial"/>
                <a:sym typeface="Arial"/>
              </a:rPr>
              <a:t>REMOTE SENSING DATA</a:t>
            </a:r>
            <a:endParaRPr/>
          </a:p>
        </p:txBody>
      </p:sp>
      <p:sp>
        <p:nvSpPr>
          <p:cNvPr id="555" name="Google Shape;555;p57"/>
          <p:cNvSpPr txBox="1"/>
          <p:nvPr/>
        </p:nvSpPr>
        <p:spPr>
          <a:xfrm>
            <a:off x="740076" y="7363442"/>
            <a:ext cx="5375641" cy="959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Imaging Spectroradiometer</a:t>
            </a:r>
            <a:endParaRPr/>
          </a:p>
        </p:txBody>
      </p:sp>
      <p:sp>
        <p:nvSpPr>
          <p:cNvPr id="556" name="Google Shape;556;p57"/>
          <p:cNvSpPr txBox="1"/>
          <p:nvPr/>
        </p:nvSpPr>
        <p:spPr>
          <a:xfrm>
            <a:off x="7696200" y="7517659"/>
            <a:ext cx="10736194" cy="959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Precipitation</a:t>
            </a: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is used to All data is collected thro</a:t>
            </a:r>
            <a:endParaRPr/>
          </a:p>
        </p:txBody>
      </p:sp>
      <p:sp>
        <p:nvSpPr>
          <p:cNvPr id="557" name="Google Shape;557;p57"/>
          <p:cNvSpPr txBox="1"/>
          <p:nvPr/>
        </p:nvSpPr>
        <p:spPr>
          <a:xfrm>
            <a:off x="7696200" y="8055026"/>
            <a:ext cx="10380825" cy="953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measure the average rainfall remote sensing unlike</a:t>
            </a:r>
            <a:endParaRPr/>
          </a:p>
        </p:txBody>
      </p:sp>
      <p:sp>
        <p:nvSpPr>
          <p:cNvPr id="558" name="Google Shape;558;p57"/>
          <p:cNvSpPr txBox="1"/>
          <p:nvPr/>
        </p:nvSpPr>
        <p:spPr>
          <a:xfrm>
            <a:off x="437816" y="8429988"/>
            <a:ext cx="6555544" cy="960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8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CHIRPS - Climate Hazards group</a:t>
            </a:r>
            <a:endParaRPr/>
          </a:p>
        </p:txBody>
      </p:sp>
      <p:sp>
        <p:nvSpPr>
          <p:cNvPr id="559" name="Google Shape;559;p57"/>
          <p:cNvSpPr txBox="1"/>
          <p:nvPr/>
        </p:nvSpPr>
        <p:spPr>
          <a:xfrm>
            <a:off x="7696200" y="8597713"/>
            <a:ext cx="2821579" cy="943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across areas.</a:t>
            </a:r>
            <a:endParaRPr/>
          </a:p>
        </p:txBody>
      </p:sp>
      <p:sp>
        <p:nvSpPr>
          <p:cNvPr id="560" name="Google Shape;560;p57"/>
          <p:cNvSpPr txBox="1"/>
          <p:nvPr/>
        </p:nvSpPr>
        <p:spPr>
          <a:xfrm>
            <a:off x="12820650" y="8588426"/>
            <a:ext cx="4753111" cy="1477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traditional methods tha</a:t>
            </a:r>
            <a:endParaRPr/>
          </a:p>
          <a:p>
            <a:pPr indent="0" lvl="0" marL="0" marR="0" rtl="0" algn="l">
              <a:lnSpc>
                <a:spcPct val="115500"/>
              </a:lnSpc>
              <a:spcBef>
                <a:spcPts val="965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 ground stations</a:t>
            </a:r>
            <a:endParaRPr/>
          </a:p>
        </p:txBody>
      </p:sp>
      <p:sp>
        <p:nvSpPr>
          <p:cNvPr id="561" name="Google Shape;561;p57"/>
          <p:cNvSpPr txBox="1"/>
          <p:nvPr/>
        </p:nvSpPr>
        <p:spPr>
          <a:xfrm>
            <a:off x="740076" y="8963261"/>
            <a:ext cx="6829720" cy="959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InfraRed Precipitation with Stations</a:t>
            </a:r>
            <a:endParaRPr/>
          </a:p>
        </p:txBody>
      </p:sp>
      <p:sp>
        <p:nvSpPr>
          <p:cNvPr id="562" name="Google Shape;562;p57"/>
          <p:cNvSpPr txBox="1"/>
          <p:nvPr/>
        </p:nvSpPr>
        <p:spPr>
          <a:xfrm>
            <a:off x="7696200" y="9130970"/>
            <a:ext cx="4634108" cy="944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Collected from CHIRPS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8" name="Google Shape;568;p58"/>
          <p:cNvSpPr txBox="1"/>
          <p:nvPr/>
        </p:nvSpPr>
        <p:spPr>
          <a:xfrm>
            <a:off x="3744121" y="423177"/>
            <a:ext cx="12423136" cy="1782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Mean seasonal rainfall (2000-2020)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4" name="Google Shape;574;p59"/>
          <p:cNvSpPr txBox="1"/>
          <p:nvPr/>
        </p:nvSpPr>
        <p:spPr>
          <a:xfrm>
            <a:off x="4429287" y="423177"/>
            <a:ext cx="10846043" cy="1782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Mean seasonal NDVI (2000-2020)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0" name="Google Shape;580;p60"/>
          <p:cNvSpPr txBox="1"/>
          <p:nvPr/>
        </p:nvSpPr>
        <p:spPr>
          <a:xfrm>
            <a:off x="3283033" y="423177"/>
            <a:ext cx="13486177" cy="1782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Mean seasonal daytime LST (2000-2020)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6" name="Google Shape;586;p61"/>
          <p:cNvSpPr txBox="1"/>
          <p:nvPr/>
        </p:nvSpPr>
        <p:spPr>
          <a:xfrm>
            <a:off x="2906576" y="1106414"/>
            <a:ext cx="14426668" cy="2313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1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VARIABLE PREPOROCESSING AND VALIDITY</a:t>
            </a:r>
            <a:endParaRPr/>
          </a:p>
          <a:p>
            <a:pPr indent="0" lvl="0" marL="1086217" marR="0" rtl="0" algn="l">
              <a:lnSpc>
                <a:spcPct val="133162"/>
              </a:lnSpc>
              <a:spcBef>
                <a:spcPts val="364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ESTIMATION FOR CDI CALCULATION</a:t>
            </a:r>
            <a:endParaRPr/>
          </a:p>
        </p:txBody>
      </p:sp>
      <p:sp>
        <p:nvSpPr>
          <p:cNvPr id="587" name="Google Shape;587;p61"/>
          <p:cNvSpPr txBox="1"/>
          <p:nvPr/>
        </p:nvSpPr>
        <p:spPr>
          <a:xfrm>
            <a:off x="1863165" y="5599489"/>
            <a:ext cx="3227644" cy="9333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6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7C9EF"/>
                </a:solidFill>
                <a:latin typeface="Arial"/>
                <a:ea typeface="Arial"/>
                <a:cs typeface="Arial"/>
                <a:sym typeface="Arial"/>
              </a:rPr>
              <a:t>PRECIPITATION</a:t>
            </a:r>
            <a:endParaRPr/>
          </a:p>
        </p:txBody>
      </p:sp>
      <p:sp>
        <p:nvSpPr>
          <p:cNvPr id="588" name="Google Shape;588;p61"/>
          <p:cNvSpPr txBox="1"/>
          <p:nvPr/>
        </p:nvSpPr>
        <p:spPr>
          <a:xfrm>
            <a:off x="8712434" y="5599489"/>
            <a:ext cx="1368673" cy="9333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6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7C9EF"/>
                </a:solidFill>
                <a:latin typeface="Arial"/>
                <a:ea typeface="Arial"/>
                <a:cs typeface="Arial"/>
                <a:sym typeface="Arial"/>
              </a:rPr>
              <a:t>NDVI</a:t>
            </a:r>
            <a:endParaRPr/>
          </a:p>
        </p:txBody>
      </p:sp>
      <p:sp>
        <p:nvSpPr>
          <p:cNvPr id="589" name="Google Shape;589;p61"/>
          <p:cNvSpPr txBox="1"/>
          <p:nvPr/>
        </p:nvSpPr>
        <p:spPr>
          <a:xfrm>
            <a:off x="14895988" y="5599489"/>
            <a:ext cx="1125410" cy="9333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6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7C9EF"/>
                </a:solidFill>
                <a:latin typeface="Arial"/>
                <a:ea typeface="Arial"/>
                <a:cs typeface="Arial"/>
                <a:sym typeface="Arial"/>
              </a:rPr>
              <a:t>LST</a:t>
            </a:r>
            <a:endParaRPr/>
          </a:p>
        </p:txBody>
      </p:sp>
      <p:sp>
        <p:nvSpPr>
          <p:cNvPr id="590" name="Google Shape;590;p61"/>
          <p:cNvSpPr txBox="1"/>
          <p:nvPr/>
        </p:nvSpPr>
        <p:spPr>
          <a:xfrm>
            <a:off x="1097825" y="6474436"/>
            <a:ext cx="4745672" cy="2420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CHIRPS precipitation data</a:t>
            </a:r>
            <a:endParaRPr/>
          </a:p>
          <a:p>
            <a:pPr indent="0" lvl="0" marL="0" marR="0" rtl="0" algn="l">
              <a:lnSpc>
                <a:spcPct val="126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has to be bias-corrected</a:t>
            </a:r>
            <a:endParaRPr/>
          </a:p>
          <a:p>
            <a:pPr indent="0" lvl="0" marL="0" marR="0" rtl="0" algn="l">
              <a:lnSpc>
                <a:spcPct val="126958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using ground observation</a:t>
            </a:r>
            <a:endParaRPr/>
          </a:p>
          <a:p>
            <a:pPr indent="0" lvl="0" marL="0" marR="0" rtl="0" algn="l">
              <a:lnSpc>
                <a:spcPct val="126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data and resample to it to</a:t>
            </a:r>
            <a:endParaRPr/>
          </a:p>
          <a:p>
            <a:pPr indent="0" lvl="0" marL="0" marR="0" rtl="0" algn="l">
              <a:lnSpc>
                <a:spcPct val="126916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1km x 1km resolution</a:t>
            </a:r>
            <a:endParaRPr/>
          </a:p>
        </p:txBody>
      </p:sp>
      <p:sp>
        <p:nvSpPr>
          <p:cNvPr id="591" name="Google Shape;591;p61"/>
          <p:cNvSpPr txBox="1"/>
          <p:nvPr/>
        </p:nvSpPr>
        <p:spPr>
          <a:xfrm>
            <a:off x="6655435" y="6474436"/>
            <a:ext cx="5832362" cy="2807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MODIS NDVI measurements</a:t>
            </a:r>
            <a:endParaRPr/>
          </a:p>
          <a:p>
            <a:pPr indent="0" lvl="0" marL="27683" marR="0" rtl="0" algn="l">
              <a:lnSpc>
                <a:spcPct val="126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are impacted by aerosol content</a:t>
            </a:r>
            <a:endParaRPr/>
          </a:p>
          <a:p>
            <a:pPr indent="0" lvl="0" marL="105346" marR="0" rtl="0" algn="l">
              <a:lnSpc>
                <a:spcPct val="126958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 the atmosphere but found to</a:t>
            </a:r>
            <a:endParaRPr/>
          </a:p>
          <a:p>
            <a:pPr indent="0" lvl="0" marL="80384" marR="0" rtl="0" algn="l">
              <a:lnSpc>
                <a:spcPct val="126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have an overall accuracy within</a:t>
            </a:r>
            <a:endParaRPr/>
          </a:p>
          <a:p>
            <a:pPr indent="0" lvl="0" marL="203836" marR="0" rtl="0" algn="l">
              <a:lnSpc>
                <a:spcPct val="126916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±0.025 units across the Sahel</a:t>
            </a:r>
            <a:endParaRPr/>
          </a:p>
          <a:p>
            <a:pPr indent="0" lvl="0" marL="2005853" marR="0" rtl="0" algn="l">
              <a:lnSpc>
                <a:spcPct val="126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region</a:t>
            </a:r>
            <a:endParaRPr/>
          </a:p>
        </p:txBody>
      </p:sp>
      <p:sp>
        <p:nvSpPr>
          <p:cNvPr id="592" name="Google Shape;592;p61"/>
          <p:cNvSpPr txBox="1"/>
          <p:nvPr/>
        </p:nvSpPr>
        <p:spPr>
          <a:xfrm>
            <a:off x="12845593" y="6474436"/>
            <a:ext cx="4848719" cy="2420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697027" marR="0" rtl="0" algn="l">
              <a:lnSpc>
                <a:spcPct val="13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MODIS LST has b</a:t>
            </a:r>
            <a:endParaRPr/>
          </a:p>
          <a:p>
            <a:pPr indent="0" lvl="0" marL="800713" marR="0" rtl="0" algn="l">
              <a:lnSpc>
                <a:spcPct val="126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shown to be valid acr</a:t>
            </a:r>
            <a:endParaRPr/>
          </a:p>
          <a:p>
            <a:pPr indent="0" lvl="0" marL="401471" marR="0" rtl="0" algn="l">
              <a:lnSpc>
                <a:spcPct val="126958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various land cover types</a:t>
            </a:r>
            <a:endParaRPr/>
          </a:p>
          <a:p>
            <a:pPr indent="0" lvl="0" marL="0" marR="0" rtl="0" algn="l">
              <a:lnSpc>
                <a:spcPct val="126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various studies irrespectiv</a:t>
            </a:r>
            <a:endParaRPr/>
          </a:p>
          <a:p>
            <a:pPr indent="0" lvl="0" marL="540332" marR="0" rtl="0" algn="l">
              <a:lnSpc>
                <a:spcPct val="126916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atmospheric condit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" name="Google Shape;71;p8"/>
          <p:cNvSpPr txBox="1"/>
          <p:nvPr/>
        </p:nvSpPr>
        <p:spPr>
          <a:xfrm>
            <a:off x="752445" y="1478768"/>
            <a:ext cx="7085249" cy="2090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7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1E2125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/>
          </a:p>
        </p:txBody>
      </p:sp>
      <p:sp>
        <p:nvSpPr>
          <p:cNvPr id="72" name="Google Shape;72;p8"/>
          <p:cNvSpPr txBox="1"/>
          <p:nvPr/>
        </p:nvSpPr>
        <p:spPr>
          <a:xfrm>
            <a:off x="9784886" y="1774970"/>
            <a:ext cx="6538362" cy="13563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66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E2125"/>
                </a:solidFill>
                <a:latin typeface="Anton"/>
                <a:ea typeface="Anton"/>
                <a:cs typeface="Anton"/>
                <a:sym typeface="Anton"/>
              </a:rPr>
              <a:t>Sahel Precipitation - JISAO data</a:t>
            </a:r>
            <a:endParaRPr/>
          </a:p>
        </p:txBody>
      </p:sp>
      <p:sp>
        <p:nvSpPr>
          <p:cNvPr id="73" name="Google Shape;73;p8"/>
          <p:cNvSpPr txBox="1"/>
          <p:nvPr/>
        </p:nvSpPr>
        <p:spPr>
          <a:xfrm>
            <a:off x="8750541" y="1848178"/>
            <a:ext cx="937817" cy="3003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7462" marR="0" rtl="0" algn="l">
              <a:lnSpc>
                <a:spcPct val="130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E2125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endParaRPr/>
          </a:p>
          <a:p>
            <a:pPr indent="0" lvl="0" marL="0" marR="0" rtl="0" algn="l">
              <a:lnSpc>
                <a:spcPct val="130142"/>
              </a:lnSpc>
              <a:spcBef>
                <a:spcPts val="9239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AF4EB"/>
                </a:solidFill>
                <a:latin typeface="DM Sans"/>
                <a:ea typeface="DM Sans"/>
                <a:cs typeface="DM Sans"/>
                <a:sym typeface="DM Sans"/>
              </a:rPr>
              <a:t>8</a:t>
            </a:r>
            <a:endParaRPr/>
          </a:p>
        </p:txBody>
      </p:sp>
      <p:sp>
        <p:nvSpPr>
          <p:cNvPr id="74" name="Google Shape;74;p8"/>
          <p:cNvSpPr txBox="1"/>
          <p:nvPr/>
        </p:nvSpPr>
        <p:spPr>
          <a:xfrm>
            <a:off x="9784886" y="3533299"/>
            <a:ext cx="5496027" cy="13563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66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E2125"/>
                </a:solidFill>
                <a:latin typeface="Anton"/>
                <a:ea typeface="Anton"/>
                <a:cs typeface="Anton"/>
                <a:sym typeface="Anton"/>
              </a:rPr>
              <a:t>Sahel Land - SCIRP Journal</a:t>
            </a:r>
            <a:endParaRPr/>
          </a:p>
        </p:txBody>
      </p:sp>
      <p:sp>
        <p:nvSpPr>
          <p:cNvPr id="75" name="Google Shape;75;p8"/>
          <p:cNvSpPr txBox="1"/>
          <p:nvPr/>
        </p:nvSpPr>
        <p:spPr>
          <a:xfrm>
            <a:off x="9784885" y="5291484"/>
            <a:ext cx="8921043" cy="3099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66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strike="sng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Niger Vegetation - AMMA-CATCH</a:t>
            </a:r>
            <a:r>
              <a:rPr lang="en-US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5"/>
              </a:rPr>
              <a:t> </a:t>
            </a:r>
            <a:r>
              <a:rPr lang="en-US" sz="3600">
                <a:solidFill>
                  <a:srgbClr val="1E2125"/>
                </a:solidFill>
                <a:latin typeface="Anton"/>
                <a:ea typeface="Anton"/>
                <a:cs typeface="Anton"/>
                <a:sym typeface="Anton"/>
              </a:rPr>
              <a:t>Dataset</a:t>
            </a:r>
            <a:endParaRPr/>
          </a:p>
          <a:p>
            <a:pPr indent="0" lvl="0" marL="0" marR="0" rtl="0" algn="l">
              <a:lnSpc>
                <a:spcPct val="146694"/>
              </a:lnSpc>
              <a:spcBef>
                <a:spcPts val="8440"/>
              </a:spcBef>
              <a:spcAft>
                <a:spcPts val="0"/>
              </a:spcAft>
              <a:buNone/>
            </a:pPr>
            <a:r>
              <a:rPr lang="en-US" sz="3600" u="sng" strike="sng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6"/>
              </a:rPr>
              <a:t>Niger</a:t>
            </a:r>
            <a:r>
              <a:rPr lang="en-US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7"/>
              </a:rPr>
              <a:t> </a:t>
            </a:r>
            <a:r>
              <a:rPr lang="en-US" sz="3600">
                <a:solidFill>
                  <a:srgbClr val="1E2125"/>
                </a:solidFill>
                <a:latin typeface="Anton"/>
                <a:ea typeface="Anton"/>
                <a:cs typeface="Anton"/>
                <a:sym typeface="Anton"/>
              </a:rPr>
              <a:t>Precipitation - Climate Change Portal</a:t>
            </a:r>
            <a:endParaRPr/>
          </a:p>
        </p:txBody>
      </p:sp>
      <p:sp>
        <p:nvSpPr>
          <p:cNvPr id="76" name="Google Shape;76;p8"/>
          <p:cNvSpPr txBox="1"/>
          <p:nvPr/>
        </p:nvSpPr>
        <p:spPr>
          <a:xfrm>
            <a:off x="8746572" y="5364836"/>
            <a:ext cx="946705" cy="1245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E2125"/>
                </a:solidFill>
                <a:latin typeface="DM Sans"/>
                <a:ea typeface="DM Sans"/>
                <a:cs typeface="DM Sans"/>
                <a:sym typeface="DM Sans"/>
              </a:rPr>
              <a:t>9</a:t>
            </a:r>
            <a:endParaRPr/>
          </a:p>
        </p:txBody>
      </p:sp>
      <p:sp>
        <p:nvSpPr>
          <p:cNvPr id="77" name="Google Shape;77;p8"/>
          <p:cNvSpPr txBox="1"/>
          <p:nvPr/>
        </p:nvSpPr>
        <p:spPr>
          <a:xfrm>
            <a:off x="8664899" y="7107428"/>
            <a:ext cx="1108901" cy="1245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AF4EB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8" name="Google Shape;598;p62"/>
          <p:cNvSpPr txBox="1"/>
          <p:nvPr/>
        </p:nvSpPr>
        <p:spPr>
          <a:xfrm>
            <a:off x="4631514" y="1250120"/>
            <a:ext cx="12430454" cy="1627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452622" marR="0" rtl="0" algn="l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CDI CALCULATION</a:t>
            </a:r>
            <a:endParaRPr/>
          </a:p>
          <a:p>
            <a:pPr indent="0" lvl="0" marL="0" marR="0" rtl="0" algn="l">
              <a:lnSpc>
                <a:spcPct val="119692"/>
              </a:lnSpc>
              <a:spcBef>
                <a:spcPts val="788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5-Step Process with 3 variables - Precipitation, NDVI, LST</a:t>
            </a:r>
            <a:endParaRPr/>
          </a:p>
        </p:txBody>
      </p:sp>
      <p:sp>
        <p:nvSpPr>
          <p:cNvPr id="599" name="Google Shape;599;p62"/>
          <p:cNvSpPr txBox="1"/>
          <p:nvPr/>
        </p:nvSpPr>
        <p:spPr>
          <a:xfrm>
            <a:off x="2246619" y="3434423"/>
            <a:ext cx="1098212" cy="1348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600" name="Google Shape;600;p62"/>
          <p:cNvSpPr txBox="1"/>
          <p:nvPr/>
        </p:nvSpPr>
        <p:spPr>
          <a:xfrm>
            <a:off x="5607577" y="3434423"/>
            <a:ext cx="1098212" cy="1348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01" name="Google Shape;601;p62"/>
          <p:cNvSpPr txBox="1"/>
          <p:nvPr/>
        </p:nvSpPr>
        <p:spPr>
          <a:xfrm>
            <a:off x="8783354" y="3434423"/>
            <a:ext cx="1098212" cy="1348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602" name="Google Shape;602;p62"/>
          <p:cNvSpPr txBox="1"/>
          <p:nvPr/>
        </p:nvSpPr>
        <p:spPr>
          <a:xfrm>
            <a:off x="12071951" y="3434423"/>
            <a:ext cx="1098212" cy="1348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603" name="Google Shape;603;p62"/>
          <p:cNvSpPr txBox="1"/>
          <p:nvPr/>
        </p:nvSpPr>
        <p:spPr>
          <a:xfrm>
            <a:off x="15473367" y="3434423"/>
            <a:ext cx="1098212" cy="1348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604" name="Google Shape;604;p62"/>
          <p:cNvSpPr txBox="1"/>
          <p:nvPr/>
        </p:nvSpPr>
        <p:spPr>
          <a:xfrm>
            <a:off x="5237854" y="5807268"/>
            <a:ext cx="2131173" cy="2025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61710" marR="0" rtl="0" algn="l">
              <a:lnSpc>
                <a:spcPct val="119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Entropy</a:t>
            </a:r>
            <a:endParaRPr/>
          </a:p>
          <a:p>
            <a:pPr indent="0" lvl="0" marL="0" marR="0" rtl="0" algn="l">
              <a:lnSpc>
                <a:spcPct val="119931"/>
              </a:lnSpc>
              <a:spcBef>
                <a:spcPts val="53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Measure</a:t>
            </a:r>
            <a:endParaRPr/>
          </a:p>
          <a:p>
            <a:pPr indent="0" lvl="0" marL="619173" marR="0" rtl="0" algn="l">
              <a:lnSpc>
                <a:spcPct val="119931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endParaRPr/>
          </a:p>
        </p:txBody>
      </p:sp>
      <p:sp>
        <p:nvSpPr>
          <p:cNvPr id="605" name="Google Shape;605;p62"/>
          <p:cNvSpPr txBox="1"/>
          <p:nvPr/>
        </p:nvSpPr>
        <p:spPr>
          <a:xfrm>
            <a:off x="11270414" y="6038282"/>
            <a:ext cx="2930041" cy="1676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Maximum Driest</a:t>
            </a:r>
            <a:endParaRPr/>
          </a:p>
          <a:p>
            <a:pPr indent="0" lvl="0" marL="10273" marR="0" rtl="0" algn="l">
              <a:lnSpc>
                <a:spcPct val="120000"/>
              </a:lnSpc>
              <a:spcBef>
                <a:spcPts val="43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Condition, MDC</a:t>
            </a:r>
            <a:endParaRPr/>
          </a:p>
          <a:p>
            <a:pPr indent="0" lvl="0" marL="1055216" marR="0" rtl="0" algn="l">
              <a:lnSpc>
                <a:spcPct val="12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endParaRPr/>
          </a:p>
        </p:txBody>
      </p:sp>
      <p:sp>
        <p:nvSpPr>
          <p:cNvPr id="606" name="Google Shape;606;p62"/>
          <p:cNvSpPr txBox="1"/>
          <p:nvPr/>
        </p:nvSpPr>
        <p:spPr>
          <a:xfrm>
            <a:off x="1320479" y="6064443"/>
            <a:ext cx="3282323" cy="2025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72411" marR="0" rtl="0" algn="l">
              <a:lnSpc>
                <a:spcPct val="119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Variable</a:t>
            </a:r>
            <a:endParaRPr/>
          </a:p>
          <a:p>
            <a:pPr indent="0" lvl="0" marL="0" marR="0" rtl="0" algn="l">
              <a:lnSpc>
                <a:spcPct val="119931"/>
              </a:lnSpc>
              <a:spcBef>
                <a:spcPts val="53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Categorisation</a:t>
            </a:r>
            <a:endParaRPr/>
          </a:p>
          <a:p>
            <a:pPr indent="0" lvl="0" marL="1157500" marR="0" rtl="0" algn="l">
              <a:lnSpc>
                <a:spcPct val="119931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endParaRPr/>
          </a:p>
        </p:txBody>
      </p:sp>
      <p:sp>
        <p:nvSpPr>
          <p:cNvPr id="607" name="Google Shape;607;p62"/>
          <p:cNvSpPr txBox="1"/>
          <p:nvPr/>
        </p:nvSpPr>
        <p:spPr>
          <a:xfrm>
            <a:off x="14589404" y="6099220"/>
            <a:ext cx="3008856" cy="2453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6465" marR="0" rtl="0" algn="l">
              <a:lnSpc>
                <a:spcPct val="11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CDI from</a:t>
            </a:r>
            <a:endParaRPr/>
          </a:p>
          <a:p>
            <a:pPr indent="0" lvl="0" marL="607739" marR="0" rtl="0" algn="l">
              <a:lnSpc>
                <a:spcPct val="119928"/>
              </a:lnSpc>
              <a:spcBef>
                <a:spcPts val="51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</a:t>
            </a:r>
            <a:endParaRPr/>
          </a:p>
          <a:p>
            <a:pPr indent="0" lvl="0" marL="0" marR="0" rtl="0" algn="l">
              <a:lnSpc>
                <a:spcPct val="119928"/>
              </a:lnSpc>
              <a:spcBef>
                <a:spcPts val="51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Condition (PC</a:t>
            </a:r>
            <a:endParaRPr/>
          </a:p>
          <a:p>
            <a:pPr indent="0" lvl="0" marL="110604" marR="0" rtl="0" algn="l">
              <a:lnSpc>
                <a:spcPct val="119928"/>
              </a:lnSpc>
              <a:spcBef>
                <a:spcPts val="51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&amp; MWC, MDC</a:t>
            </a:r>
            <a:endParaRPr/>
          </a:p>
        </p:txBody>
      </p:sp>
      <p:sp>
        <p:nvSpPr>
          <p:cNvPr id="608" name="Google Shape;608;p62"/>
          <p:cNvSpPr txBox="1"/>
          <p:nvPr/>
        </p:nvSpPr>
        <p:spPr>
          <a:xfrm>
            <a:off x="8399551" y="6572592"/>
            <a:ext cx="2145670" cy="1561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4276" marR="0" rtl="0" algn="l">
              <a:lnSpc>
                <a:spcPct val="1199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Entropy</a:t>
            </a:r>
            <a:endParaRPr/>
          </a:p>
          <a:p>
            <a:pPr indent="0" lvl="0" marL="0" marR="0" rtl="0" algn="l">
              <a:lnSpc>
                <a:spcPct val="11993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Weights</a:t>
            </a:r>
            <a:endParaRPr/>
          </a:p>
        </p:txBody>
      </p:sp>
      <p:sp>
        <p:nvSpPr>
          <p:cNvPr id="609" name="Google Shape;609;p62"/>
          <p:cNvSpPr txBox="1"/>
          <p:nvPr/>
        </p:nvSpPr>
        <p:spPr>
          <a:xfrm>
            <a:off x="11141423" y="7318441"/>
            <a:ext cx="3216553" cy="12496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Maximum Wettest</a:t>
            </a:r>
            <a:endParaRPr/>
          </a:p>
          <a:p>
            <a:pPr indent="0" lvl="0" marL="100342" marR="0" rtl="0" algn="l">
              <a:lnSpc>
                <a:spcPct val="120000"/>
              </a:lnSpc>
              <a:spcBef>
                <a:spcPts val="43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Condition, MWC</a:t>
            </a:r>
            <a:endParaRPr/>
          </a:p>
        </p:txBody>
      </p:sp>
      <p:sp>
        <p:nvSpPr>
          <p:cNvPr id="610" name="Google Shape;610;p62"/>
          <p:cNvSpPr txBox="1"/>
          <p:nvPr/>
        </p:nvSpPr>
        <p:spPr>
          <a:xfrm>
            <a:off x="4736719" y="7353747"/>
            <a:ext cx="3232865" cy="15097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97560" marR="0" rtl="0" algn="l">
              <a:lnSpc>
                <a:spcPct val="119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Degree of</a:t>
            </a:r>
            <a:endParaRPr/>
          </a:p>
          <a:p>
            <a:pPr indent="0" lvl="0" marL="0" marR="0" rtl="0" algn="l">
              <a:lnSpc>
                <a:spcPct val="119931"/>
              </a:lnSpc>
              <a:spcBef>
                <a:spcPts val="53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Diversification</a:t>
            </a:r>
            <a:endParaRPr/>
          </a:p>
        </p:txBody>
      </p:sp>
      <p:sp>
        <p:nvSpPr>
          <p:cNvPr id="611" name="Google Shape;611;p62"/>
          <p:cNvSpPr txBox="1"/>
          <p:nvPr/>
        </p:nvSpPr>
        <p:spPr>
          <a:xfrm>
            <a:off x="1390339" y="7610922"/>
            <a:ext cx="3143645" cy="994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Normalisation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17" name="Google Shape;617;p63"/>
          <p:cNvSpPr txBox="1"/>
          <p:nvPr/>
        </p:nvSpPr>
        <p:spPr>
          <a:xfrm>
            <a:off x="3405593" y="382287"/>
            <a:ext cx="13600072" cy="1815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Drought map of 2000 based on CDI-3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3" name="Google Shape;623;p64"/>
          <p:cNvSpPr txBox="1"/>
          <p:nvPr/>
        </p:nvSpPr>
        <p:spPr>
          <a:xfrm>
            <a:off x="10612982" y="750823"/>
            <a:ext cx="7270810" cy="1197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38B6FF"/>
                </a:solidFill>
                <a:latin typeface="Arial"/>
                <a:ea typeface="Arial"/>
                <a:cs typeface="Arial"/>
                <a:sym typeface="Arial"/>
              </a:rPr>
              <a:t>CDI Interval </a:t>
            </a:r>
            <a:r>
              <a:rPr b="1" lang="en-US" sz="3500">
                <a:solidFill>
                  <a:srgbClr val="37C9EF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/>
          </a:p>
        </p:txBody>
      </p:sp>
      <p:sp>
        <p:nvSpPr>
          <p:cNvPr id="624" name="Google Shape;624;p64"/>
          <p:cNvSpPr txBox="1"/>
          <p:nvPr/>
        </p:nvSpPr>
        <p:spPr>
          <a:xfrm>
            <a:off x="11346658" y="1768264"/>
            <a:ext cx="1617735" cy="1197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&lt;0.1</a:t>
            </a:r>
            <a:endParaRPr/>
          </a:p>
        </p:txBody>
      </p:sp>
      <p:sp>
        <p:nvSpPr>
          <p:cNvPr id="625" name="Google Shape;625;p64"/>
          <p:cNvSpPr txBox="1"/>
          <p:nvPr/>
        </p:nvSpPr>
        <p:spPr>
          <a:xfrm>
            <a:off x="13689205" y="1768264"/>
            <a:ext cx="4322697" cy="1197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Extreme Drought</a:t>
            </a:r>
            <a:endParaRPr/>
          </a:p>
        </p:txBody>
      </p:sp>
      <p:sp>
        <p:nvSpPr>
          <p:cNvPr id="626" name="Google Shape;626;p64"/>
          <p:cNvSpPr txBox="1"/>
          <p:nvPr/>
        </p:nvSpPr>
        <p:spPr>
          <a:xfrm>
            <a:off x="753460" y="2706986"/>
            <a:ext cx="7973755" cy="254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DROUGHT CLASSES</a:t>
            </a:r>
            <a:endParaRPr/>
          </a:p>
          <a:p>
            <a:pPr indent="0" lvl="0" marL="1398442" marR="0" rtl="0" algn="l">
              <a:lnSpc>
                <a:spcPct val="119700"/>
              </a:lnSpc>
              <a:spcBef>
                <a:spcPts val="513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BASED ON</a:t>
            </a:r>
            <a:endParaRPr/>
          </a:p>
        </p:txBody>
      </p:sp>
      <p:sp>
        <p:nvSpPr>
          <p:cNvPr id="627" name="Google Shape;627;p64"/>
          <p:cNvSpPr txBox="1"/>
          <p:nvPr/>
        </p:nvSpPr>
        <p:spPr>
          <a:xfrm>
            <a:off x="11097633" y="2740960"/>
            <a:ext cx="2146607" cy="1197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0.1-0.2</a:t>
            </a:r>
            <a:endParaRPr/>
          </a:p>
        </p:txBody>
      </p:sp>
      <p:sp>
        <p:nvSpPr>
          <p:cNvPr id="628" name="Google Shape;628;p64"/>
          <p:cNvSpPr txBox="1"/>
          <p:nvPr/>
        </p:nvSpPr>
        <p:spPr>
          <a:xfrm>
            <a:off x="13537718" y="2740960"/>
            <a:ext cx="4608867" cy="30069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86483" marR="0" rtl="0" algn="l">
              <a:lnSpc>
                <a:spcPct val="119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6C45"/>
                </a:solidFill>
                <a:latin typeface="Arial"/>
                <a:ea typeface="Arial"/>
                <a:cs typeface="Arial"/>
                <a:sym typeface="Arial"/>
              </a:rPr>
              <a:t>Severe Drought</a:t>
            </a:r>
            <a:endParaRPr/>
          </a:p>
          <a:p>
            <a:pPr indent="0" lvl="0" marL="0" marR="0" rtl="0" algn="l">
              <a:lnSpc>
                <a:spcPct val="119428"/>
              </a:lnSpc>
              <a:spcBef>
                <a:spcPts val="2933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893E"/>
                </a:solidFill>
                <a:latin typeface="Arial"/>
                <a:ea typeface="Arial"/>
                <a:cs typeface="Arial"/>
                <a:sym typeface="Arial"/>
              </a:rPr>
              <a:t>Moderate Drought</a:t>
            </a:r>
            <a:endParaRPr/>
          </a:p>
          <a:p>
            <a:pPr indent="0" lvl="0" marL="531105" marR="0" rtl="0" algn="l">
              <a:lnSpc>
                <a:spcPct val="119428"/>
              </a:lnSpc>
              <a:spcBef>
                <a:spcPts val="2901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DD02E"/>
                </a:solidFill>
                <a:latin typeface="Arial"/>
                <a:ea typeface="Arial"/>
                <a:cs typeface="Arial"/>
                <a:sym typeface="Arial"/>
              </a:rPr>
              <a:t>Mild Drought</a:t>
            </a:r>
            <a:endParaRPr/>
          </a:p>
        </p:txBody>
      </p:sp>
      <p:sp>
        <p:nvSpPr>
          <p:cNvPr id="629" name="Google Shape;629;p64"/>
          <p:cNvSpPr txBox="1"/>
          <p:nvPr/>
        </p:nvSpPr>
        <p:spPr>
          <a:xfrm>
            <a:off x="11097633" y="3693779"/>
            <a:ext cx="2146607" cy="2932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0.2-0.3</a:t>
            </a:r>
            <a:endParaRPr/>
          </a:p>
          <a:p>
            <a:pPr indent="0" lvl="0" marL="0" marR="0" rtl="0" algn="l">
              <a:lnSpc>
                <a:spcPct val="119428"/>
              </a:lnSpc>
              <a:spcBef>
                <a:spcPts val="2911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0.3-0.4</a:t>
            </a:r>
            <a:endParaRPr/>
          </a:p>
          <a:p>
            <a:pPr indent="0" lvl="0" marL="0" marR="0" rtl="0" algn="l">
              <a:lnSpc>
                <a:spcPct val="119428"/>
              </a:lnSpc>
              <a:spcBef>
                <a:spcPts val="2338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0.4-0.5</a:t>
            </a:r>
            <a:endParaRPr/>
          </a:p>
        </p:txBody>
      </p:sp>
      <p:sp>
        <p:nvSpPr>
          <p:cNvPr id="630" name="Google Shape;630;p64"/>
          <p:cNvSpPr txBox="1"/>
          <p:nvPr/>
        </p:nvSpPr>
        <p:spPr>
          <a:xfrm>
            <a:off x="1989333" y="4370433"/>
            <a:ext cx="5224159" cy="1712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CDI VALUES</a:t>
            </a:r>
            <a:endParaRPr/>
          </a:p>
        </p:txBody>
      </p:sp>
      <p:sp>
        <p:nvSpPr>
          <p:cNvPr id="631" name="Google Shape;631;p64"/>
          <p:cNvSpPr txBox="1"/>
          <p:nvPr/>
        </p:nvSpPr>
        <p:spPr>
          <a:xfrm>
            <a:off x="14136767" y="5470384"/>
            <a:ext cx="3354561" cy="1197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C1FF72"/>
                </a:solidFill>
                <a:latin typeface="Arial"/>
                <a:ea typeface="Arial"/>
                <a:cs typeface="Arial"/>
                <a:sym typeface="Arial"/>
              </a:rPr>
              <a:t>Near Normal</a:t>
            </a:r>
            <a:endParaRPr/>
          </a:p>
        </p:txBody>
      </p:sp>
      <p:sp>
        <p:nvSpPr>
          <p:cNvPr id="632" name="Google Shape;632;p64"/>
          <p:cNvSpPr txBox="1"/>
          <p:nvPr/>
        </p:nvSpPr>
        <p:spPr>
          <a:xfrm>
            <a:off x="11346658" y="6380192"/>
            <a:ext cx="1617735" cy="1197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&gt;0.5</a:t>
            </a:r>
            <a:endParaRPr/>
          </a:p>
        </p:txBody>
      </p:sp>
      <p:sp>
        <p:nvSpPr>
          <p:cNvPr id="633" name="Google Shape;633;p64"/>
          <p:cNvSpPr txBox="1"/>
          <p:nvPr/>
        </p:nvSpPr>
        <p:spPr>
          <a:xfrm>
            <a:off x="13966489" y="6380192"/>
            <a:ext cx="3707985" cy="1197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39900"/>
                </a:solidFill>
                <a:latin typeface="Arial"/>
                <a:ea typeface="Arial"/>
                <a:cs typeface="Arial"/>
                <a:sym typeface="Arial"/>
              </a:rPr>
              <a:t>Above Normal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5"/>
          <p:cNvSpPr txBox="1"/>
          <p:nvPr/>
        </p:nvSpPr>
        <p:spPr>
          <a:xfrm>
            <a:off x="458978" y="-237352"/>
            <a:ext cx="14383891" cy="64647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2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  <a:p>
            <a:pPr indent="0" lvl="0" marL="0" marR="0" rtl="0" algn="l">
              <a:lnSpc>
                <a:spcPct val="94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/>
          </a:p>
        </p:txBody>
      </p:sp>
      <p:sp>
        <p:nvSpPr>
          <p:cNvPr id="639" name="Google Shape;639;p6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5" name="Google Shape;645;p66"/>
          <p:cNvSpPr txBox="1"/>
          <p:nvPr/>
        </p:nvSpPr>
        <p:spPr>
          <a:xfrm>
            <a:off x="4759701" y="500083"/>
            <a:ext cx="9965934" cy="2400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Mean Annual Rainfall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1" name="Google Shape;651;p67"/>
          <p:cNvSpPr txBox="1"/>
          <p:nvPr/>
        </p:nvSpPr>
        <p:spPr>
          <a:xfrm>
            <a:off x="3944877" y="21"/>
            <a:ext cx="11943659" cy="2400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Average Monthly Rainfall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7" name="Google Shape;657;p68"/>
          <p:cNvSpPr txBox="1"/>
          <p:nvPr/>
        </p:nvSpPr>
        <p:spPr>
          <a:xfrm>
            <a:off x="2478934" y="304799"/>
            <a:ext cx="14958704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Monthly Rainfall Across Desertification Phases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3" name="Google Shape;663;p69"/>
          <p:cNvSpPr txBox="1"/>
          <p:nvPr/>
        </p:nvSpPr>
        <p:spPr>
          <a:xfrm>
            <a:off x="3319221" y="304799"/>
            <a:ext cx="13217936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Effect of El-Nino on Precipitation in Sahel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9" name="Google Shape;669;p70"/>
          <p:cNvSpPr txBox="1"/>
          <p:nvPr/>
        </p:nvSpPr>
        <p:spPr>
          <a:xfrm>
            <a:off x="3526655" y="1028699"/>
            <a:ext cx="12901737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DISTRIBUTION OF LAND USAGE IN KEITA VALLEY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75" name="Google Shape;675;p71"/>
          <p:cNvSpPr txBox="1"/>
          <p:nvPr/>
        </p:nvSpPr>
        <p:spPr>
          <a:xfrm>
            <a:off x="2241797" y="104774"/>
            <a:ext cx="15704169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Land Cover Conversions from 1990 to 2015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" name="Google Shape;83;p9"/>
          <p:cNvSpPr txBox="1"/>
          <p:nvPr/>
        </p:nvSpPr>
        <p:spPr>
          <a:xfrm>
            <a:off x="7526984" y="298831"/>
            <a:ext cx="4363867" cy="2605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PLOTLY</a:t>
            </a:r>
            <a:endParaRPr/>
          </a:p>
        </p:txBody>
      </p:sp>
      <p:sp>
        <p:nvSpPr>
          <p:cNvPr id="84" name="Google Shape;84;p9"/>
          <p:cNvSpPr txBox="1"/>
          <p:nvPr/>
        </p:nvSpPr>
        <p:spPr>
          <a:xfrm>
            <a:off x="10072612" y="2506359"/>
            <a:ext cx="7793443" cy="994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Plotly is a powerful Python library</a:t>
            </a:r>
            <a:endParaRPr/>
          </a:p>
        </p:txBody>
      </p:sp>
      <p:sp>
        <p:nvSpPr>
          <p:cNvPr id="85" name="Google Shape;85;p9"/>
          <p:cNvSpPr txBox="1"/>
          <p:nvPr/>
        </p:nvSpPr>
        <p:spPr>
          <a:xfrm>
            <a:off x="9408015" y="2985022"/>
            <a:ext cx="9406468" cy="7216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02252" marR="0" rtl="0" algn="l">
              <a:lnSpc>
                <a:spcPct val="119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designed for creating interactive and</a:t>
            </a:r>
            <a:endParaRPr/>
          </a:p>
          <a:p>
            <a:pPr indent="0" lvl="0" marL="86707" marR="0" rtl="0" algn="l">
              <a:lnSpc>
                <a:spcPct val="119931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visually engaging data visualizations. This</a:t>
            </a:r>
            <a:endParaRPr/>
          </a:p>
          <a:p>
            <a:pPr indent="0" lvl="0" marL="395405" marR="0" rtl="0" algn="l">
              <a:lnSpc>
                <a:spcPct val="119931"/>
              </a:lnSpc>
              <a:spcBef>
                <a:spcPts val="29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open-source tool offers support for a</a:t>
            </a:r>
            <a:endParaRPr/>
          </a:p>
          <a:p>
            <a:pPr indent="0" lvl="0" marL="361805" marR="0" rtl="0" algn="l">
              <a:lnSpc>
                <a:spcPct val="119931"/>
              </a:lnSpc>
              <a:spcBef>
                <a:spcPts val="29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diverse array of chart types, boasting</a:t>
            </a:r>
            <a:endParaRPr/>
          </a:p>
          <a:p>
            <a:pPr indent="0" lvl="0" marL="99381" marR="0" rtl="0" algn="l">
              <a:lnSpc>
                <a:spcPct val="119931"/>
              </a:lnSpc>
              <a:spcBef>
                <a:spcPts val="29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than 40 unique options. These charts</a:t>
            </a:r>
            <a:endParaRPr/>
          </a:p>
          <a:p>
            <a:pPr indent="0" lvl="0" marL="0" marR="0" rtl="0" algn="l">
              <a:lnSpc>
                <a:spcPct val="119931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cater to a broad spectrum of applications,</a:t>
            </a:r>
            <a:endParaRPr/>
          </a:p>
          <a:p>
            <a:pPr indent="0" lvl="0" marL="369003" marR="0" rtl="0" algn="l">
              <a:lnSpc>
                <a:spcPct val="119931"/>
              </a:lnSpc>
              <a:spcBef>
                <a:spcPts val="29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spanning statistical analysis, financial</a:t>
            </a:r>
            <a:endParaRPr/>
          </a:p>
          <a:p>
            <a:pPr indent="0" lvl="0" marL="159219" marR="0" rtl="0" algn="l">
              <a:lnSpc>
                <a:spcPct val="119931"/>
              </a:lnSpc>
              <a:spcBef>
                <a:spcPts val="29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modeling, geographical mapping, scientific</a:t>
            </a:r>
            <a:endParaRPr/>
          </a:p>
          <a:p>
            <a:pPr indent="0" lvl="0" marL="492724" marR="0" rtl="0" algn="l">
              <a:lnSpc>
                <a:spcPct val="119931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research, and even three-dimensional</a:t>
            </a:r>
            <a:endParaRPr/>
          </a:p>
          <a:p>
            <a:pPr indent="0" lvl="0" marL="723673" marR="0" rtl="0" algn="l">
              <a:lnSpc>
                <a:spcPct val="119931"/>
              </a:lnSpc>
              <a:spcBef>
                <a:spcPts val="29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visualizations. Whether you need to</a:t>
            </a:r>
            <a:endParaRPr/>
          </a:p>
          <a:p>
            <a:pPr indent="0" lvl="0" marL="22981" marR="0" rtl="0" algn="l">
              <a:lnSpc>
                <a:spcPct val="119931"/>
              </a:lnSpc>
              <a:spcBef>
                <a:spcPts val="29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 complex data or explore intricate</a:t>
            </a:r>
            <a:endParaRPr/>
          </a:p>
          <a:p>
            <a:pPr indent="0" lvl="0" marL="72381" marR="0" rtl="0" algn="l">
              <a:lnSpc>
                <a:spcPct val="119931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datasets, Plotly equips you with the tools</a:t>
            </a:r>
            <a:endParaRPr/>
          </a:p>
          <a:p>
            <a:pPr indent="0" lvl="0" marL="311391" marR="0" rtl="0" algn="l">
              <a:lnSpc>
                <a:spcPct val="119931"/>
              </a:lnSpc>
              <a:spcBef>
                <a:spcPts val="29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convey your insights effectively and</a:t>
            </a:r>
            <a:endParaRPr/>
          </a:p>
          <a:p>
            <a:pPr indent="0" lvl="0" marL="2907935" marR="0" rtl="0" algn="l">
              <a:lnSpc>
                <a:spcPct val="119931"/>
              </a:lnSpc>
              <a:spcBef>
                <a:spcPts val="29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dynamically.</a:t>
            </a:r>
            <a:endParaRPr/>
          </a:p>
        </p:txBody>
      </p:sp>
      <p:sp>
        <p:nvSpPr>
          <p:cNvPr id="86" name="Google Shape;86;p9"/>
          <p:cNvSpPr txBox="1"/>
          <p:nvPr/>
        </p:nvSpPr>
        <p:spPr>
          <a:xfrm>
            <a:off x="672944" y="5192071"/>
            <a:ext cx="5565496" cy="1355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200">
                <a:solidFill>
                  <a:srgbClr val="BAE1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Project Includes</a:t>
            </a:r>
            <a:endParaRPr/>
          </a:p>
        </p:txBody>
      </p:sp>
      <p:sp>
        <p:nvSpPr>
          <p:cNvPr id="87" name="Google Shape;87;p9"/>
          <p:cNvSpPr txBox="1"/>
          <p:nvPr/>
        </p:nvSpPr>
        <p:spPr>
          <a:xfrm>
            <a:off x="1126334" y="6391980"/>
            <a:ext cx="4124624" cy="1966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50">
                <a:solidFill>
                  <a:srgbClr val="BAE11D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i="1" lang="en-US" sz="4200">
                <a:solidFill>
                  <a:srgbClr val="BAE1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Bar Graphs</a:t>
            </a:r>
            <a:endParaRPr/>
          </a:p>
          <a:p>
            <a:pPr indent="0" lvl="0" marL="0" marR="0" rtl="0" algn="l">
              <a:lnSpc>
                <a:spcPct val="104188"/>
              </a:lnSpc>
              <a:spcBef>
                <a:spcPts val="366"/>
              </a:spcBef>
              <a:spcAft>
                <a:spcPts val="0"/>
              </a:spcAft>
              <a:buNone/>
            </a:pPr>
            <a:r>
              <a:rPr lang="en-US" sz="4250">
                <a:solidFill>
                  <a:srgbClr val="BAE11D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i="1" lang="en-US" sz="4200">
                <a:solidFill>
                  <a:srgbClr val="BAE1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 Graphs</a:t>
            </a:r>
            <a:endParaRPr/>
          </a:p>
        </p:txBody>
      </p:sp>
      <p:sp>
        <p:nvSpPr>
          <p:cNvPr id="88" name="Google Shape;88;p9"/>
          <p:cNvSpPr txBox="1"/>
          <p:nvPr/>
        </p:nvSpPr>
        <p:spPr>
          <a:xfrm>
            <a:off x="672944" y="9135607"/>
            <a:ext cx="4314876" cy="1164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00">
                <a:solidFill>
                  <a:srgbClr val="BAE1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Visualization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1" name="Google Shape;681;p72"/>
          <p:cNvSpPr txBox="1"/>
          <p:nvPr/>
        </p:nvSpPr>
        <p:spPr>
          <a:xfrm>
            <a:off x="1796191" y="500083"/>
            <a:ext cx="16652624" cy="2400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Land Cover Changes from 1990 to 2015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7" name="Google Shape;687;p73"/>
          <p:cNvSpPr txBox="1"/>
          <p:nvPr/>
        </p:nvSpPr>
        <p:spPr>
          <a:xfrm>
            <a:off x="2738330" y="180975"/>
            <a:ext cx="14627127" cy="18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LEAF AREA INDEX - WAKANAMA_SUD STATION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3" name="Google Shape;693;p74"/>
          <p:cNvSpPr txBox="1"/>
          <p:nvPr/>
        </p:nvSpPr>
        <p:spPr>
          <a:xfrm>
            <a:off x="2539193" y="600075"/>
            <a:ext cx="15099526" cy="18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LEAF AREA INDEX - WAKANAMA_NORD STATION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9" name="Google Shape;699;p75"/>
          <p:cNvSpPr txBox="1"/>
          <p:nvPr/>
        </p:nvSpPr>
        <p:spPr>
          <a:xfrm>
            <a:off x="2356381" y="180975"/>
            <a:ext cx="15506858" cy="18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Cover Height Mean - WAKANAMA_SUD STATION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5" name="Google Shape;705;p76"/>
          <p:cNvSpPr txBox="1"/>
          <p:nvPr/>
        </p:nvSpPr>
        <p:spPr>
          <a:xfrm>
            <a:off x="2325088" y="180975"/>
            <a:ext cx="15753465" cy="18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Cover Height Mean- WAKANAMA_NORD STATION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1" name="Google Shape;711;p77"/>
          <p:cNvSpPr txBox="1"/>
          <p:nvPr/>
        </p:nvSpPr>
        <p:spPr>
          <a:xfrm>
            <a:off x="1502141" y="180975"/>
            <a:ext cx="17391706" cy="18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Dry Total Biomass Mean - WAKANAMA_SUD STATION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7" name="Google Shape;717;p78"/>
          <p:cNvSpPr txBox="1"/>
          <p:nvPr/>
        </p:nvSpPr>
        <p:spPr>
          <a:xfrm>
            <a:off x="1468763" y="600075"/>
            <a:ext cx="17864104" cy="18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Dry Total Biomass Mean - WAKANAMA_NORD STATION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3" name="Google Shape;723;p79"/>
          <p:cNvSpPr txBox="1"/>
          <p:nvPr/>
        </p:nvSpPr>
        <p:spPr>
          <a:xfrm>
            <a:off x="4778734" y="225011"/>
            <a:ext cx="10111211" cy="1714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Fertility Rates in West Africa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9" name="Google Shape;729;p80"/>
          <p:cNvSpPr txBox="1"/>
          <p:nvPr/>
        </p:nvSpPr>
        <p:spPr>
          <a:xfrm>
            <a:off x="4222085" y="228154"/>
            <a:ext cx="11435632" cy="1611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Life Expectancy across West Africa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35" name="Google Shape;735;p81"/>
          <p:cNvSpPr txBox="1"/>
          <p:nvPr/>
        </p:nvSpPr>
        <p:spPr>
          <a:xfrm>
            <a:off x="3845216" y="220756"/>
            <a:ext cx="12334330" cy="16457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92622"/>
                </a:solidFill>
                <a:latin typeface="Arial"/>
                <a:ea typeface="Arial"/>
                <a:cs typeface="Arial"/>
                <a:sym typeface="Arial"/>
              </a:rPr>
              <a:t>Infant Mortality Rates in West Africa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" name="Google Shape;94;p10"/>
          <p:cNvSpPr txBox="1"/>
          <p:nvPr/>
        </p:nvSpPr>
        <p:spPr>
          <a:xfrm>
            <a:off x="7398506" y="441704"/>
            <a:ext cx="5062488" cy="2605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SeaBorn</a:t>
            </a:r>
            <a:endParaRPr/>
          </a:p>
        </p:txBody>
      </p:sp>
      <p:sp>
        <p:nvSpPr>
          <p:cNvPr id="95" name="Google Shape;95;p10"/>
          <p:cNvSpPr txBox="1"/>
          <p:nvPr/>
        </p:nvSpPr>
        <p:spPr>
          <a:xfrm>
            <a:off x="8435192" y="2369808"/>
            <a:ext cx="9439456" cy="1150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Seaborn stands as a prominent Python</a:t>
            </a:r>
            <a:endParaRPr/>
          </a:p>
        </p:txBody>
      </p:sp>
      <p:sp>
        <p:nvSpPr>
          <p:cNvPr id="96" name="Google Shape;96;p10"/>
          <p:cNvSpPr txBox="1"/>
          <p:nvPr/>
        </p:nvSpPr>
        <p:spPr>
          <a:xfrm>
            <a:off x="8435192" y="2938768"/>
            <a:ext cx="9946625" cy="57017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 library, built upon the foundatio</a:t>
            </a:r>
            <a:endParaRPr/>
          </a:p>
          <a:p>
            <a:pPr indent="0" lvl="0" marL="0" marR="0" rtl="0" algn="l">
              <a:lnSpc>
                <a:spcPct val="133000"/>
              </a:lnSpc>
              <a:spcBef>
                <a:spcPts val="173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matplotlib. Its primary purpose is to offer a</a:t>
            </a:r>
            <a:endParaRPr/>
          </a:p>
          <a:p>
            <a:pPr indent="0" lvl="0" marL="0" marR="0" rtl="0" algn="l">
              <a:lnSpc>
                <a:spcPct val="133000"/>
              </a:lnSpc>
              <a:spcBef>
                <a:spcPts val="223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level, user-friendly interface for crafting visu</a:t>
            </a:r>
            <a:endParaRPr/>
          </a:p>
          <a:p>
            <a:pPr indent="0" lvl="0" marL="0" marR="0" rtl="0" algn="l">
              <a:lnSpc>
                <a:spcPct val="133000"/>
              </a:lnSpc>
              <a:spcBef>
                <a:spcPts val="224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appealing and insightful statistical graphics</a:t>
            </a:r>
            <a:endParaRPr/>
          </a:p>
          <a:p>
            <a:pPr indent="0" lvl="0" marL="0" marR="0" rtl="0" algn="l">
              <a:lnSpc>
                <a:spcPct val="133000"/>
              </a:lnSpc>
              <a:spcBef>
                <a:spcPts val="224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seamlessly integrating with matplotlib, Seab</a:t>
            </a:r>
            <a:endParaRPr/>
          </a:p>
          <a:p>
            <a:pPr indent="0" lvl="0" marL="0" marR="0" rtl="0" algn="l">
              <a:lnSpc>
                <a:spcPct val="133000"/>
              </a:lnSpc>
              <a:spcBef>
                <a:spcPts val="223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empowers data scientists and analysts to cr</a:t>
            </a:r>
            <a:endParaRPr/>
          </a:p>
          <a:p>
            <a:pPr indent="0" lvl="0" marL="0" marR="0" rtl="0" algn="l">
              <a:lnSpc>
                <a:spcPct val="133000"/>
              </a:lnSpc>
              <a:spcBef>
                <a:spcPts val="173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sophisticated and informative data visualizat</a:t>
            </a:r>
            <a:endParaRPr/>
          </a:p>
          <a:p>
            <a:pPr indent="0" lvl="0" marL="0" marR="0" rtl="0" algn="l">
              <a:lnSpc>
                <a:spcPct val="133000"/>
              </a:lnSpc>
              <a:spcBef>
                <a:spcPts val="223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with ease and precision, making it an indispens</a:t>
            </a:r>
            <a:endParaRPr/>
          </a:p>
          <a:p>
            <a:pPr indent="0" lvl="0" marL="0" marR="0" rtl="0" algn="l">
              <a:lnSpc>
                <a:spcPct val="133000"/>
              </a:lnSpc>
              <a:spcBef>
                <a:spcPts val="223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tool in the data visualization toolkit</a:t>
            </a:r>
            <a:endParaRPr/>
          </a:p>
        </p:txBody>
      </p:sp>
      <p:sp>
        <p:nvSpPr>
          <p:cNvPr id="97" name="Google Shape;97;p10"/>
          <p:cNvSpPr txBox="1"/>
          <p:nvPr/>
        </p:nvSpPr>
        <p:spPr>
          <a:xfrm>
            <a:off x="317732" y="8571365"/>
            <a:ext cx="9127541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Project utilizes Pie-Charts from library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41" name="Google Shape;741;p82"/>
          <p:cNvSpPr txBox="1"/>
          <p:nvPr/>
        </p:nvSpPr>
        <p:spPr>
          <a:xfrm>
            <a:off x="3557207" y="220756"/>
            <a:ext cx="12898550" cy="16457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HDI Rankings of Countries in West Africa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47" name="Google Shape;747;p83"/>
          <p:cNvSpPr txBox="1"/>
          <p:nvPr/>
        </p:nvSpPr>
        <p:spPr>
          <a:xfrm>
            <a:off x="2504273" y="309773"/>
            <a:ext cx="15379712" cy="16457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Annual Population Growth Rates in West Africa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53" name="Google Shape;753;p84"/>
          <p:cNvSpPr txBox="1"/>
          <p:nvPr/>
        </p:nvSpPr>
        <p:spPr>
          <a:xfrm>
            <a:off x="4176304" y="245940"/>
            <a:ext cx="10364543" cy="246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Population Age Median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59" name="Google Shape;759;p85"/>
          <p:cNvSpPr txBox="1"/>
          <p:nvPr/>
        </p:nvSpPr>
        <p:spPr>
          <a:xfrm>
            <a:off x="2457712" y="481033"/>
            <a:ext cx="15715979" cy="246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Niger’s share of World Population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65" name="Google Shape;765;p86"/>
          <p:cNvSpPr txBox="1"/>
          <p:nvPr/>
        </p:nvSpPr>
        <p:spPr>
          <a:xfrm>
            <a:off x="2128588" y="642856"/>
            <a:ext cx="15149154" cy="246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Niger's World Population Ranking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1" name="Google Shape;771;p87"/>
          <p:cNvSpPr txBox="1"/>
          <p:nvPr/>
        </p:nvSpPr>
        <p:spPr>
          <a:xfrm>
            <a:off x="3587953" y="710586"/>
            <a:ext cx="12315958" cy="246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Niger's Urban Population %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7" name="Google Shape;777;p88"/>
          <p:cNvSpPr txBox="1"/>
          <p:nvPr/>
        </p:nvSpPr>
        <p:spPr>
          <a:xfrm>
            <a:off x="1669765" y="872025"/>
            <a:ext cx="16552083" cy="246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Yearly Change in Niger’s Population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83" name="Google Shape;783;p89"/>
          <p:cNvSpPr txBox="1"/>
          <p:nvPr/>
        </p:nvSpPr>
        <p:spPr>
          <a:xfrm>
            <a:off x="3619571" y="481033"/>
            <a:ext cx="11959417" cy="246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Total Population of Niger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9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89" name="Google Shape;789;p90"/>
          <p:cNvSpPr txBox="1"/>
          <p:nvPr/>
        </p:nvSpPr>
        <p:spPr>
          <a:xfrm>
            <a:off x="3439754" y="514349"/>
            <a:ext cx="13023893" cy="2331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Cropwise Yield in Sahel Region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5" name="Google Shape;795;p91"/>
          <p:cNvSpPr txBox="1"/>
          <p:nvPr/>
        </p:nvSpPr>
        <p:spPr>
          <a:xfrm>
            <a:off x="1028700" y="700656"/>
            <a:ext cx="17428142" cy="2263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Cropwise Harvested Area in Sahel Region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" name="Google Shape;103;p11"/>
          <p:cNvSpPr txBox="1"/>
          <p:nvPr/>
        </p:nvSpPr>
        <p:spPr>
          <a:xfrm>
            <a:off x="6716154" y="511760"/>
            <a:ext cx="6267705" cy="2605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MATPLOTLIB</a:t>
            </a:r>
            <a:endParaRPr/>
          </a:p>
        </p:txBody>
      </p:sp>
      <p:sp>
        <p:nvSpPr>
          <p:cNvPr id="104" name="Google Shape;104;p11"/>
          <p:cNvSpPr txBox="1"/>
          <p:nvPr/>
        </p:nvSpPr>
        <p:spPr>
          <a:xfrm>
            <a:off x="10882964" y="4080618"/>
            <a:ext cx="7049169" cy="10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Matplotlib offers an array of featu</a:t>
            </a:r>
            <a:endParaRPr/>
          </a:p>
        </p:txBody>
      </p:sp>
      <p:sp>
        <p:nvSpPr>
          <p:cNvPr id="105" name="Google Shape;105;p11"/>
          <p:cNvSpPr txBox="1"/>
          <p:nvPr/>
        </p:nvSpPr>
        <p:spPr>
          <a:xfrm>
            <a:off x="10882964" y="4542771"/>
            <a:ext cx="7068840" cy="51655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including support for various c</a:t>
            </a:r>
            <a:endParaRPr/>
          </a:p>
          <a:p>
            <a:pPr indent="0" lvl="0" marL="0" marR="0" rtl="0" algn="l">
              <a:lnSpc>
                <a:spcPct val="129928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types (e.g., line, scatter, bar,</a:t>
            </a:r>
            <a:endParaRPr/>
          </a:p>
          <a:p>
            <a:pPr indent="0" lvl="0" marL="0" marR="0" rtl="0" algn="l">
              <a:lnSpc>
                <a:spcPct val="12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heatmap), customizable plots,</a:t>
            </a:r>
            <a:endParaRPr/>
          </a:p>
          <a:p>
            <a:pPr indent="0" lvl="0" marL="0" marR="0" rtl="0" algn="l">
              <a:lnSpc>
                <a:spcPct val="12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grained control over plot eleme</a:t>
            </a:r>
            <a:endParaRPr/>
          </a:p>
          <a:p>
            <a:pPr indent="0" lvl="0" marL="0" marR="0" rtl="0" algn="l">
              <a:lnSpc>
                <a:spcPct val="129964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compatibility with multiple</a:t>
            </a:r>
            <a:endParaRPr/>
          </a:p>
          <a:p>
            <a:pPr indent="0" lvl="0" marL="0" marR="0" rtl="0" algn="l">
              <a:lnSpc>
                <a:spcPct val="12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formats. It also allows for annota</a:t>
            </a:r>
            <a:endParaRPr/>
          </a:p>
          <a:p>
            <a:pPr indent="0" lvl="0" marL="0" marR="0" rtl="0" algn="l">
              <a:lnSpc>
                <a:spcPct val="129964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3D plotting, and integration</a:t>
            </a:r>
            <a:endParaRPr/>
          </a:p>
          <a:p>
            <a:pPr indent="0" lvl="0" marL="0" marR="0" rtl="0" algn="l">
              <a:lnSpc>
                <a:spcPct val="12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Jupyter notebooks, making it</a:t>
            </a:r>
            <a:endParaRPr/>
          </a:p>
          <a:p>
            <a:pPr indent="0" lvl="0" marL="0" marR="0" rtl="0" algn="l">
              <a:lnSpc>
                <a:spcPct val="12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versatile tool for creating</a:t>
            </a:r>
            <a:endParaRPr/>
          </a:p>
          <a:p>
            <a:pPr indent="0" lvl="0" marL="0" marR="0" rtl="0" algn="l">
              <a:lnSpc>
                <a:spcPct val="129964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quality data visualizations.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01" name="Google Shape;801;p92"/>
          <p:cNvSpPr txBox="1"/>
          <p:nvPr/>
        </p:nvSpPr>
        <p:spPr>
          <a:xfrm>
            <a:off x="2449090" y="808327"/>
            <a:ext cx="16566806" cy="246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Cropwise Production in Sahel Region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07" name="Google Shape;807;p93"/>
          <p:cNvSpPr txBox="1"/>
          <p:nvPr/>
        </p:nvSpPr>
        <p:spPr>
          <a:xfrm>
            <a:off x="2605756" y="481033"/>
            <a:ext cx="14948105" cy="246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Sorghum Harvest Area in africa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3" name="Google Shape;813;p94"/>
          <p:cNvSpPr txBox="1"/>
          <p:nvPr/>
        </p:nvSpPr>
        <p:spPr>
          <a:xfrm>
            <a:off x="3156994" y="21"/>
            <a:ext cx="13959663" cy="246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Millet Harvest Area in africa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9" name="Google Shape;819;p95"/>
          <p:cNvSpPr txBox="1"/>
          <p:nvPr/>
        </p:nvSpPr>
        <p:spPr>
          <a:xfrm>
            <a:off x="3851356" y="228600"/>
            <a:ext cx="11505774" cy="1817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Total Rice Production by Country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6"/>
          <p:cNvSpPr txBox="1"/>
          <p:nvPr/>
        </p:nvSpPr>
        <p:spPr>
          <a:xfrm>
            <a:off x="2195627" y="-66653"/>
            <a:ext cx="16434093" cy="246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3193D"/>
                </a:solidFill>
                <a:latin typeface="Arial"/>
                <a:ea typeface="Arial"/>
                <a:cs typeface="Arial"/>
                <a:sym typeface="Arial"/>
              </a:rPr>
              <a:t>Harvested Area of Rice by Country</a:t>
            </a:r>
            <a:endParaRPr/>
          </a:p>
        </p:txBody>
      </p:sp>
      <p:sp>
        <p:nvSpPr>
          <p:cNvPr id="825" name="Google Shape;825;p9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1" name="Google Shape;831;p97"/>
          <p:cNvSpPr txBox="1"/>
          <p:nvPr/>
        </p:nvSpPr>
        <p:spPr>
          <a:xfrm>
            <a:off x="544898" y="750659"/>
            <a:ext cx="6465143" cy="3380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1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Website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9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7" name="Google Shape;837;p98"/>
          <p:cNvSpPr txBox="1"/>
          <p:nvPr/>
        </p:nvSpPr>
        <p:spPr>
          <a:xfrm>
            <a:off x="994747" y="262077"/>
            <a:ext cx="8147175" cy="2194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Frameworks Used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43" name="Google Shape;843;p99"/>
          <p:cNvSpPr txBox="1"/>
          <p:nvPr/>
        </p:nvSpPr>
        <p:spPr>
          <a:xfrm>
            <a:off x="1028700" y="485454"/>
            <a:ext cx="12189899" cy="3035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94AB6F"/>
                </a:solidFill>
                <a:latin typeface="Martel Heavy"/>
                <a:ea typeface="Martel Heavy"/>
                <a:cs typeface="Martel Heavy"/>
                <a:sym typeface="Martel Heavy"/>
              </a:rPr>
              <a:t>CHALLENGES FACED</a:t>
            </a:r>
            <a:endParaRPr/>
          </a:p>
        </p:txBody>
      </p:sp>
      <p:sp>
        <p:nvSpPr>
          <p:cNvPr id="844" name="Google Shape;844;p99"/>
          <p:cNvSpPr txBox="1"/>
          <p:nvPr/>
        </p:nvSpPr>
        <p:spPr>
          <a:xfrm>
            <a:off x="810071" y="2656384"/>
            <a:ext cx="4916829" cy="11715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2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0">
                <a:solidFill>
                  <a:srgbClr val="8F704F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400">
                <a:solidFill>
                  <a:srgbClr val="8F704F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/>
          </a:p>
        </p:txBody>
      </p:sp>
      <p:sp>
        <p:nvSpPr>
          <p:cNvPr id="845" name="Google Shape;845;p99"/>
          <p:cNvSpPr txBox="1"/>
          <p:nvPr/>
        </p:nvSpPr>
        <p:spPr>
          <a:xfrm>
            <a:off x="810071" y="3951531"/>
            <a:ext cx="9487581" cy="376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2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0">
                <a:solidFill>
                  <a:srgbClr val="8F704F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400">
                <a:solidFill>
                  <a:srgbClr val="8F704F"/>
                </a:solidFill>
                <a:latin typeface="Arial"/>
                <a:ea typeface="Arial"/>
                <a:cs typeface="Arial"/>
                <a:sym typeface="Arial"/>
              </a:rPr>
              <a:t>DATA PREPROCESSING</a:t>
            </a:r>
            <a:endParaRPr/>
          </a:p>
          <a:p>
            <a:pPr indent="0" lvl="0" marL="0" marR="0" rtl="0" algn="l">
              <a:lnSpc>
                <a:spcPct val="118202"/>
              </a:lnSpc>
              <a:spcBef>
                <a:spcPts val="6028"/>
              </a:spcBef>
              <a:spcAft>
                <a:spcPts val="0"/>
              </a:spcAft>
              <a:buNone/>
            </a:pPr>
            <a:r>
              <a:rPr lang="en-US" sz="3450">
                <a:solidFill>
                  <a:srgbClr val="8F704F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400">
                <a:solidFill>
                  <a:srgbClr val="8F704F"/>
                </a:solidFill>
                <a:latin typeface="Arial"/>
                <a:ea typeface="Arial"/>
                <a:cs typeface="Arial"/>
                <a:sym typeface="Arial"/>
              </a:rPr>
              <a:t>RETRIEVING EXISTING CASE STUDIES</a:t>
            </a:r>
            <a:endParaRPr/>
          </a:p>
          <a:p>
            <a:pPr indent="0" lvl="0" marL="0" marR="0" rtl="0" algn="l">
              <a:lnSpc>
                <a:spcPct val="118202"/>
              </a:lnSpc>
              <a:spcBef>
                <a:spcPts val="6078"/>
              </a:spcBef>
              <a:spcAft>
                <a:spcPts val="0"/>
              </a:spcAft>
              <a:buNone/>
            </a:pPr>
            <a:r>
              <a:rPr lang="en-US" sz="3450">
                <a:solidFill>
                  <a:srgbClr val="8F704F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400">
                <a:solidFill>
                  <a:srgbClr val="8F704F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</p:txBody>
      </p:sp>
      <p:sp>
        <p:nvSpPr>
          <p:cNvPr id="846" name="Google Shape;846;p99"/>
          <p:cNvSpPr txBox="1"/>
          <p:nvPr/>
        </p:nvSpPr>
        <p:spPr>
          <a:xfrm>
            <a:off x="810071" y="7836969"/>
            <a:ext cx="6911773" cy="2466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2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0">
                <a:solidFill>
                  <a:srgbClr val="8F704F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400">
                <a:solidFill>
                  <a:srgbClr val="8F704F"/>
                </a:solidFill>
                <a:latin typeface="Arial"/>
                <a:ea typeface="Arial"/>
                <a:cs typeface="Arial"/>
                <a:sym typeface="Arial"/>
              </a:rPr>
              <a:t>BUILDING STATIC WEBSITE</a:t>
            </a:r>
            <a:endParaRPr/>
          </a:p>
          <a:p>
            <a:pPr indent="0" lvl="0" marL="0" marR="0" rtl="0" algn="l">
              <a:lnSpc>
                <a:spcPct val="118202"/>
              </a:lnSpc>
              <a:spcBef>
                <a:spcPts val="6028"/>
              </a:spcBef>
              <a:spcAft>
                <a:spcPts val="0"/>
              </a:spcAft>
              <a:buNone/>
            </a:pPr>
            <a:r>
              <a:rPr lang="en-US" sz="3450">
                <a:solidFill>
                  <a:srgbClr val="8F704F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400">
                <a:solidFill>
                  <a:srgbClr val="8F704F"/>
                </a:solidFill>
                <a:latin typeface="Arial"/>
                <a:ea typeface="Arial"/>
                <a:cs typeface="Arial"/>
                <a:sym typeface="Arial"/>
              </a:rPr>
              <a:t>Project REPORT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2" name="Google Shape;852;p100"/>
          <p:cNvSpPr txBox="1"/>
          <p:nvPr/>
        </p:nvSpPr>
        <p:spPr>
          <a:xfrm>
            <a:off x="1028700" y="969788"/>
            <a:ext cx="3013430" cy="1213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EDAD8"/>
                </a:solidFill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</p:txBody>
      </p:sp>
      <p:sp>
        <p:nvSpPr>
          <p:cNvPr id="853" name="Google Shape;853;p100"/>
          <p:cNvSpPr txBox="1"/>
          <p:nvPr/>
        </p:nvSpPr>
        <p:spPr>
          <a:xfrm>
            <a:off x="1028700" y="1673795"/>
            <a:ext cx="4143072" cy="754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SAHEL DESERTIFICATION</a:t>
            </a:r>
            <a:endParaRPr/>
          </a:p>
        </p:txBody>
      </p:sp>
      <p:sp>
        <p:nvSpPr>
          <p:cNvPr id="854" name="Google Shape;854;p100"/>
          <p:cNvSpPr txBox="1"/>
          <p:nvPr/>
        </p:nvSpPr>
        <p:spPr>
          <a:xfrm>
            <a:off x="2474546" y="3949046"/>
            <a:ext cx="878636" cy="1078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EDAD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855" name="Google Shape;855;p100"/>
          <p:cNvSpPr txBox="1"/>
          <p:nvPr/>
        </p:nvSpPr>
        <p:spPr>
          <a:xfrm>
            <a:off x="6252517" y="3949046"/>
            <a:ext cx="878636" cy="1078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EDAD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856" name="Google Shape;856;p100"/>
          <p:cNvSpPr txBox="1"/>
          <p:nvPr/>
        </p:nvSpPr>
        <p:spPr>
          <a:xfrm>
            <a:off x="10097165" y="3949046"/>
            <a:ext cx="878636" cy="1078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EDAD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857" name="Google Shape;857;p100"/>
          <p:cNvSpPr txBox="1"/>
          <p:nvPr/>
        </p:nvSpPr>
        <p:spPr>
          <a:xfrm>
            <a:off x="13903711" y="3949046"/>
            <a:ext cx="878636" cy="1078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EDAD8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858" name="Google Shape;858;p100"/>
          <p:cNvSpPr txBox="1"/>
          <p:nvPr/>
        </p:nvSpPr>
        <p:spPr>
          <a:xfrm>
            <a:off x="1172504" y="4626036"/>
            <a:ext cx="3360744" cy="1231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Brainstormingꢀand</a:t>
            </a:r>
            <a:endParaRPr/>
          </a:p>
          <a:p>
            <a:pPr indent="0" lvl="0" marL="241038" marR="0" rtl="0" algn="l">
              <a:lnSpc>
                <a:spcPct val="104125"/>
              </a:lnSpc>
              <a:spcBef>
                <a:spcPts val="1099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TopicꢀSelection</a:t>
            </a:r>
            <a:endParaRPr/>
          </a:p>
        </p:txBody>
      </p:sp>
      <p:sp>
        <p:nvSpPr>
          <p:cNvPr id="859" name="Google Shape;859;p100"/>
          <p:cNvSpPr txBox="1"/>
          <p:nvPr/>
        </p:nvSpPr>
        <p:spPr>
          <a:xfrm>
            <a:off x="5073230" y="4626036"/>
            <a:ext cx="3186878" cy="1231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Defineꢀtheꢀscopeꢀ</a:t>
            </a:r>
            <a:endParaRPr/>
          </a:p>
          <a:p>
            <a:pPr indent="0" lvl="0" marL="174266" marR="0" rtl="0" algn="l">
              <a:lnSpc>
                <a:spcPct val="104125"/>
              </a:lnSpc>
              <a:spcBef>
                <a:spcPts val="1099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andꢀobjectives</a:t>
            </a:r>
            <a:endParaRPr/>
          </a:p>
        </p:txBody>
      </p:sp>
      <p:sp>
        <p:nvSpPr>
          <p:cNvPr id="860" name="Google Shape;860;p100"/>
          <p:cNvSpPr txBox="1"/>
          <p:nvPr/>
        </p:nvSpPr>
        <p:spPr>
          <a:xfrm>
            <a:off x="8610388" y="4626036"/>
            <a:ext cx="8150861" cy="77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DevelopꢀandꢀAnalyzeꢀ</a:t>
            </a:r>
            <a:r>
              <a:rPr b="1"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CreateꢀaꢀCaseꢀStudyꢀ</a:t>
            </a:r>
            <a:endParaRPr/>
          </a:p>
        </p:txBody>
      </p:sp>
      <p:sp>
        <p:nvSpPr>
          <p:cNvPr id="861" name="Google Shape;861;p100"/>
          <p:cNvSpPr txBox="1"/>
          <p:nvPr/>
        </p:nvSpPr>
        <p:spPr>
          <a:xfrm>
            <a:off x="9860515" y="5083108"/>
            <a:ext cx="1189834" cy="77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862" name="Google Shape;862;p100"/>
          <p:cNvSpPr txBox="1"/>
          <p:nvPr/>
        </p:nvSpPr>
        <p:spPr>
          <a:xfrm>
            <a:off x="13224295" y="5083108"/>
            <a:ext cx="2083431" cy="77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Document</a:t>
            </a:r>
            <a:endParaRPr/>
          </a:p>
        </p:txBody>
      </p:sp>
      <p:sp>
        <p:nvSpPr>
          <p:cNvPr id="863" name="Google Shape;863;p100"/>
          <p:cNvSpPr txBox="1"/>
          <p:nvPr/>
        </p:nvSpPr>
        <p:spPr>
          <a:xfrm>
            <a:off x="4676667" y="7425857"/>
            <a:ext cx="878636" cy="1078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EDAD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864" name="Google Shape;864;p100"/>
          <p:cNvSpPr txBox="1"/>
          <p:nvPr/>
        </p:nvSpPr>
        <p:spPr>
          <a:xfrm>
            <a:off x="9054465" y="7425857"/>
            <a:ext cx="878636" cy="1078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EDAD8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865" name="Google Shape;865;p100"/>
          <p:cNvSpPr txBox="1"/>
          <p:nvPr/>
        </p:nvSpPr>
        <p:spPr>
          <a:xfrm>
            <a:off x="13394161" y="7460147"/>
            <a:ext cx="878636" cy="1078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EDAD8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866" name="Google Shape;866;p100"/>
          <p:cNvSpPr txBox="1"/>
          <p:nvPr/>
        </p:nvSpPr>
        <p:spPr>
          <a:xfrm>
            <a:off x="3739012" y="8102845"/>
            <a:ext cx="2678518" cy="1231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7926" marR="0" rtl="0" algn="l">
              <a:lnSpc>
                <a:spcPct val="104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DevelopꢀDataꢀ</a:t>
            </a:r>
            <a:endParaRPr/>
          </a:p>
          <a:p>
            <a:pPr indent="0" lvl="0" marL="0" marR="0" rtl="0" algn="l">
              <a:lnSpc>
                <a:spcPct val="104125"/>
              </a:lnSpc>
              <a:spcBef>
                <a:spcPts val="1099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Visualizations</a:t>
            </a:r>
            <a:endParaRPr/>
          </a:p>
        </p:txBody>
      </p:sp>
      <p:sp>
        <p:nvSpPr>
          <p:cNvPr id="867" name="Google Shape;867;p100"/>
          <p:cNvSpPr txBox="1"/>
          <p:nvPr/>
        </p:nvSpPr>
        <p:spPr>
          <a:xfrm>
            <a:off x="7598305" y="8102845"/>
            <a:ext cx="3720633" cy="1231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38578" marR="0" rtl="0" algn="l">
              <a:lnSpc>
                <a:spcPct val="104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Buildꢀaꢀwebsiteꢀforꢀ</a:t>
            </a:r>
            <a:endParaRPr/>
          </a:p>
          <a:p>
            <a:pPr indent="0" lvl="0" marL="0" marR="0" rtl="0" algn="l">
              <a:lnSpc>
                <a:spcPct val="104125"/>
              </a:lnSpc>
              <a:spcBef>
                <a:spcPts val="1099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Visualizationꢀdisplay</a:t>
            </a:r>
            <a:endParaRPr/>
          </a:p>
        </p:txBody>
      </p:sp>
      <p:sp>
        <p:nvSpPr>
          <p:cNvPr id="868" name="Google Shape;868;p100"/>
          <p:cNvSpPr txBox="1"/>
          <p:nvPr/>
        </p:nvSpPr>
        <p:spPr>
          <a:xfrm>
            <a:off x="12321170" y="8117745"/>
            <a:ext cx="2808741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1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Final Presentation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0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74" name="Google Shape;874;p101"/>
          <p:cNvSpPr txBox="1"/>
          <p:nvPr/>
        </p:nvSpPr>
        <p:spPr>
          <a:xfrm>
            <a:off x="8420526" y="4086008"/>
            <a:ext cx="2013661" cy="942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A88353"/>
                </a:solidFill>
                <a:latin typeface="Public Sans"/>
                <a:ea typeface="Public Sans"/>
                <a:cs typeface="Public Sans"/>
                <a:sym typeface="Public Sans"/>
              </a:rPr>
              <a:t>Atreides</a:t>
            </a:r>
            <a:endParaRPr/>
          </a:p>
        </p:txBody>
      </p:sp>
      <p:sp>
        <p:nvSpPr>
          <p:cNvPr id="875" name="Google Shape;875;p101"/>
          <p:cNvSpPr txBox="1"/>
          <p:nvPr/>
        </p:nvSpPr>
        <p:spPr>
          <a:xfrm>
            <a:off x="4362082" y="4456477"/>
            <a:ext cx="13207119" cy="56598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76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600">
                <a:solidFill>
                  <a:srgbClr val="273384"/>
                </a:solidFill>
                <a:latin typeface="Eczar"/>
                <a:ea typeface="Eczar"/>
                <a:cs typeface="Eczar"/>
                <a:sym typeface="Eczar"/>
              </a:rPr>
              <a:t>THANK YOU</a:t>
            </a:r>
            <a:endParaRPr/>
          </a:p>
        </p:txBody>
      </p:sp>
      <p:sp>
        <p:nvSpPr>
          <p:cNvPr id="876" name="Google Shape;876;p101"/>
          <p:cNvSpPr txBox="1"/>
          <p:nvPr/>
        </p:nvSpPr>
        <p:spPr>
          <a:xfrm>
            <a:off x="6657801" y="7186760"/>
            <a:ext cx="5784865" cy="1371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Sahel Desertification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me Office">
  <a:themeElements>
    <a:clrScheme name="Standard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